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776" r:id="rId1"/>
  </p:sldMasterIdLst>
  <p:notesMasterIdLst>
    <p:notesMasterId r:id="rId25"/>
  </p:notesMasterIdLst>
  <p:handoutMasterIdLst>
    <p:handoutMasterId r:id="rId26"/>
  </p:handoutMasterIdLst>
  <p:sldIdLst>
    <p:sldId id="257" r:id="rId2"/>
    <p:sldId id="271" r:id="rId3"/>
    <p:sldId id="289" r:id="rId4"/>
    <p:sldId id="297" r:id="rId5"/>
    <p:sldId id="300" r:id="rId6"/>
    <p:sldId id="299" r:id="rId7"/>
    <p:sldId id="303" r:id="rId8"/>
    <p:sldId id="305" r:id="rId9"/>
    <p:sldId id="304" r:id="rId10"/>
    <p:sldId id="306" r:id="rId11"/>
    <p:sldId id="301" r:id="rId12"/>
    <p:sldId id="302" r:id="rId13"/>
    <p:sldId id="260" r:id="rId14"/>
    <p:sldId id="284" r:id="rId15"/>
    <p:sldId id="283" r:id="rId16"/>
    <p:sldId id="265" r:id="rId17"/>
    <p:sldId id="261" r:id="rId18"/>
    <p:sldId id="262" r:id="rId19"/>
    <p:sldId id="263" r:id="rId20"/>
    <p:sldId id="264" r:id="rId21"/>
    <p:sldId id="298" r:id="rId22"/>
    <p:sldId id="270" r:id="rId23"/>
    <p:sldId id="269"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82" autoAdjust="0"/>
  </p:normalViewPr>
  <p:slideViewPr>
    <p:cSldViewPr>
      <p:cViewPr varScale="1">
        <p:scale>
          <a:sx n="78" d="100"/>
          <a:sy n="78" d="100"/>
        </p:scale>
        <p:origin x="654"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3805109-D8C6-49AB-B023-9250DFB71C35}" type="slidenum">
              <a:rPr lang="en-US" smtClean="0"/>
              <a:t>‹#›</a:t>
            </a:fld>
            <a:endParaRPr lang="en-US"/>
          </a:p>
        </p:txBody>
      </p:sp>
    </p:spTree>
    <p:extLst>
      <p:ext uri="{BB962C8B-B14F-4D97-AF65-F5344CB8AC3E}">
        <p14:creationId xmlns:p14="http://schemas.microsoft.com/office/powerpoint/2010/main" val="289916224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226"/>
          </a:xfrm>
          <a:prstGeom prst="rect">
            <a:avLst/>
          </a:prstGeom>
        </p:spPr>
        <p:txBody>
          <a:bodyPr vert="horz" wrap="square" lIns="96655" tIns="48327" rIns="96655" bIns="48327" numCol="1" anchor="t" anchorCtr="0" compatLnSpc="1">
            <a:prstTxWarp prst="textNoShape">
              <a:avLst/>
            </a:prstTxWarp>
          </a:bodyPr>
          <a:lstStyle>
            <a:lvl1pPr eaLnBrk="1" hangingPunct="1">
              <a:defRPr sz="1200"/>
            </a:lvl1pPr>
          </a:lstStyle>
          <a:p>
            <a:pPr>
              <a:defRPr/>
            </a:pPr>
            <a:endParaRPr lang="en-US" altLang="en-US"/>
          </a:p>
        </p:txBody>
      </p:sp>
      <p:sp>
        <p:nvSpPr>
          <p:cNvPr id="3" name="Date Placeholder 2"/>
          <p:cNvSpPr>
            <a:spLocks noGrp="1"/>
          </p:cNvSpPr>
          <p:nvPr>
            <p:ph type="dt" idx="1"/>
          </p:nvPr>
        </p:nvSpPr>
        <p:spPr>
          <a:xfrm>
            <a:off x="4142962" y="0"/>
            <a:ext cx="3170583" cy="480226"/>
          </a:xfrm>
          <a:prstGeom prst="rect">
            <a:avLst/>
          </a:prstGeom>
        </p:spPr>
        <p:txBody>
          <a:bodyPr vert="horz" wrap="square" lIns="96655" tIns="48327" rIns="96655" bIns="48327" numCol="1" anchor="t" anchorCtr="0" compatLnSpc="1">
            <a:prstTxWarp prst="textNoShape">
              <a:avLst/>
            </a:prstTxWarp>
          </a:bodyPr>
          <a:lstStyle>
            <a:lvl1pPr algn="r" eaLnBrk="1" hangingPunct="1">
              <a:defRPr sz="1200"/>
            </a:lvl1pPr>
          </a:lstStyle>
          <a:p>
            <a:pPr>
              <a:defRPr/>
            </a:pPr>
            <a:endParaRPr lang="en-US" alt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5" tIns="48327" rIns="96655" bIns="48327" rtlCol="0" anchor="ctr"/>
          <a:lstStyle/>
          <a:p>
            <a:pPr lvl="0"/>
            <a:endParaRPr lang="en-US" noProof="0" dirty="0" smtClean="0"/>
          </a:p>
        </p:txBody>
      </p:sp>
      <p:sp>
        <p:nvSpPr>
          <p:cNvPr id="5" name="Notes Placeholder 4"/>
          <p:cNvSpPr>
            <a:spLocks noGrp="1"/>
          </p:cNvSpPr>
          <p:nvPr>
            <p:ph type="body" sz="quarter" idx="3"/>
          </p:nvPr>
        </p:nvSpPr>
        <p:spPr>
          <a:xfrm>
            <a:off x="732183" y="4561313"/>
            <a:ext cx="5850835" cy="4320375"/>
          </a:xfrm>
          <a:prstGeom prst="rect">
            <a:avLst/>
          </a:prstGeom>
        </p:spPr>
        <p:txBody>
          <a:bodyPr vert="horz" lIns="96655" tIns="48327" rIns="96655" bIns="4832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325"/>
            <a:ext cx="3170583" cy="480226"/>
          </a:xfrm>
          <a:prstGeom prst="rect">
            <a:avLst/>
          </a:prstGeom>
        </p:spPr>
        <p:txBody>
          <a:bodyPr vert="horz" wrap="square" lIns="96655" tIns="48327" rIns="96655" bIns="48327" numCol="1" anchor="b" anchorCtr="0" compatLnSpc="1">
            <a:prstTxWarp prst="textNoShape">
              <a:avLst/>
            </a:prstTxWarp>
          </a:bodyPr>
          <a:lstStyle>
            <a:lvl1pPr eaLnBrk="1" hangingPunct="1">
              <a:defRPr sz="1200"/>
            </a:lvl1pPr>
          </a:lstStyle>
          <a:p>
            <a:pPr>
              <a:defRPr/>
            </a:pPr>
            <a:endParaRPr lang="en-US" altLang="en-US"/>
          </a:p>
        </p:txBody>
      </p:sp>
      <p:sp>
        <p:nvSpPr>
          <p:cNvPr id="7" name="Slide Number Placeholder 6"/>
          <p:cNvSpPr>
            <a:spLocks noGrp="1"/>
          </p:cNvSpPr>
          <p:nvPr>
            <p:ph type="sldNum" sz="quarter" idx="5"/>
          </p:nvPr>
        </p:nvSpPr>
        <p:spPr>
          <a:xfrm>
            <a:off x="4142962" y="9119325"/>
            <a:ext cx="3170583" cy="480226"/>
          </a:xfrm>
          <a:prstGeom prst="rect">
            <a:avLst/>
          </a:prstGeom>
        </p:spPr>
        <p:txBody>
          <a:bodyPr vert="horz" wrap="square" lIns="96655" tIns="48327" rIns="96655" bIns="48327" numCol="1" anchor="b" anchorCtr="0" compatLnSpc="1">
            <a:prstTxWarp prst="textNoShape">
              <a:avLst/>
            </a:prstTxWarp>
          </a:bodyPr>
          <a:lstStyle>
            <a:lvl1pPr algn="r" eaLnBrk="1" hangingPunct="1">
              <a:defRPr sz="1200"/>
            </a:lvl1pPr>
          </a:lstStyle>
          <a:p>
            <a:pPr>
              <a:defRPr/>
            </a:pPr>
            <a:fld id="{C8713800-03AE-4C1B-980C-11F1A880D9CA}" type="slidenum">
              <a:rPr lang="en-US" altLang="en-US"/>
              <a:pPr>
                <a:defRPr/>
              </a:pPr>
              <a:t>‹#›</a:t>
            </a:fld>
            <a:endParaRPr lang="en-US" altLang="en-US"/>
          </a:p>
        </p:txBody>
      </p:sp>
    </p:spTree>
    <p:extLst>
      <p:ext uri="{BB962C8B-B14F-4D97-AF65-F5344CB8AC3E}">
        <p14:creationId xmlns:p14="http://schemas.microsoft.com/office/powerpoint/2010/main" val="61241941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Slide #5: Added a note about the new waiver program for 60 day IRA rollover and slides in Income Retirement lesson.</a:t>
            </a:r>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73560" indent="-297523">
              <a:defRPr>
                <a:solidFill>
                  <a:schemeClr val="tx1"/>
                </a:solidFill>
                <a:latin typeface="Calibri" panose="020F0502020204030204" pitchFamily="34" charset="0"/>
                <a:cs typeface="Arial" panose="020B0604020202020204" pitchFamily="34" charset="0"/>
              </a:defRPr>
            </a:lvl2pPr>
            <a:lvl3pPr marL="1190092" indent="-238018">
              <a:defRPr>
                <a:solidFill>
                  <a:schemeClr val="tx1"/>
                </a:solidFill>
                <a:latin typeface="Calibri" panose="020F0502020204030204" pitchFamily="34" charset="0"/>
                <a:cs typeface="Arial" panose="020B0604020202020204" pitchFamily="34" charset="0"/>
              </a:defRPr>
            </a:lvl3pPr>
            <a:lvl4pPr marL="1666128" indent="-238018">
              <a:defRPr>
                <a:solidFill>
                  <a:schemeClr val="tx1"/>
                </a:solidFill>
                <a:latin typeface="Calibri" panose="020F0502020204030204" pitchFamily="34" charset="0"/>
                <a:cs typeface="Arial" panose="020B0604020202020204" pitchFamily="34" charset="0"/>
              </a:defRPr>
            </a:lvl4pPr>
            <a:lvl5pPr marL="2142165" indent="-238018">
              <a:defRPr>
                <a:solidFill>
                  <a:schemeClr val="tx1"/>
                </a:solidFill>
                <a:latin typeface="Calibri" panose="020F0502020204030204" pitchFamily="34" charset="0"/>
                <a:cs typeface="Arial" panose="020B0604020202020204" pitchFamily="34" charset="0"/>
              </a:defRPr>
            </a:lvl5pPr>
            <a:lvl6pPr marL="2618202"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94238"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70275"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46311"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2E9DDB6-E256-42AF-9B41-8E556F74A569}" type="slidenum">
              <a:rPr lang="en-US" altLang="en-US" smtClean="0">
                <a:cs typeface="Calibri" panose="020F0502020204030204" pitchFamily="34" charset="0"/>
              </a:rPr>
              <a:pPr/>
              <a:t>1</a:t>
            </a:fld>
            <a:endParaRPr lang="en-US" altLang="en-US" dirty="0" smtClean="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729108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2017, April 15 falls on a Saturday but the District of Columbia celebrates Emancipation Day on April 16 and when that date falls on a Saturday, Friday (the 15</a:t>
            </a:r>
            <a:r>
              <a:rPr lang="en-US" altLang="en-US" baseline="30000" dirty="0" smtClean="0"/>
              <a:t>th</a:t>
            </a:r>
            <a:r>
              <a:rPr lang="en-US" altLang="en-US" dirty="0" smtClean="0"/>
              <a:t> next year) becomes the official date. Since the term “federal holiday” includes any legal holiday observed in the District of Columbia, all taxpayers will now automatically get their due date extended to Monday April 18. In addition, Patriots Day is celebrated in Massachusetts and Maine on the 3rd Monday in April which is April 17. Therefore, taxpayers in these two states get to file and pay on Tuesday April 18.</a:t>
            </a:r>
          </a:p>
          <a:p>
            <a:endParaRPr lang="en-US" altLang="en-US" dirty="0" smtClean="0"/>
          </a:p>
          <a:p>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73560" indent="-297523">
              <a:defRPr>
                <a:solidFill>
                  <a:schemeClr val="tx1"/>
                </a:solidFill>
                <a:latin typeface="Calibri" panose="020F0502020204030204" pitchFamily="34" charset="0"/>
                <a:cs typeface="Arial" panose="020B0604020202020204" pitchFamily="34" charset="0"/>
              </a:defRPr>
            </a:lvl2pPr>
            <a:lvl3pPr marL="1190092" indent="-238018">
              <a:defRPr>
                <a:solidFill>
                  <a:schemeClr val="tx1"/>
                </a:solidFill>
                <a:latin typeface="Calibri" panose="020F0502020204030204" pitchFamily="34" charset="0"/>
                <a:cs typeface="Arial" panose="020B0604020202020204" pitchFamily="34" charset="0"/>
              </a:defRPr>
            </a:lvl3pPr>
            <a:lvl4pPr marL="1666128" indent="-238018">
              <a:defRPr>
                <a:solidFill>
                  <a:schemeClr val="tx1"/>
                </a:solidFill>
                <a:latin typeface="Calibri" panose="020F0502020204030204" pitchFamily="34" charset="0"/>
                <a:cs typeface="Arial" panose="020B0604020202020204" pitchFamily="34" charset="0"/>
              </a:defRPr>
            </a:lvl4pPr>
            <a:lvl5pPr marL="2142165" indent="-238018">
              <a:defRPr>
                <a:solidFill>
                  <a:schemeClr val="tx1"/>
                </a:solidFill>
                <a:latin typeface="Calibri" panose="020F0502020204030204" pitchFamily="34" charset="0"/>
                <a:cs typeface="Arial" panose="020B0604020202020204" pitchFamily="34" charset="0"/>
              </a:defRPr>
            </a:lvl5pPr>
            <a:lvl6pPr marL="2618202"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94238"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70275"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46311"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8ECFD4D-618E-4103-8B0B-FD683124F1D6}" type="slidenum">
              <a:rPr lang="en-US" altLang="en-US" smtClean="0">
                <a:cs typeface="Calibri" panose="020F0502020204030204" pitchFamily="34" charset="0"/>
              </a:rPr>
              <a:pPr/>
              <a:t>22</a:t>
            </a:fld>
            <a:endParaRPr lang="en-US" altLang="en-US" dirty="0" smtClean="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3191775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5130" indent="-300829">
              <a:spcBef>
                <a:spcPct val="30000"/>
              </a:spcBef>
              <a:defRPr sz="1200">
                <a:solidFill>
                  <a:schemeClr val="tx1"/>
                </a:solidFill>
                <a:latin typeface="Calibri" panose="020F0502020204030204" pitchFamily="34" charset="0"/>
              </a:defRPr>
            </a:lvl2pPr>
            <a:lvl3pPr marL="1206621" indent="-241324">
              <a:spcBef>
                <a:spcPct val="30000"/>
              </a:spcBef>
              <a:defRPr sz="1200">
                <a:solidFill>
                  <a:schemeClr val="tx1"/>
                </a:solidFill>
                <a:latin typeface="Calibri" panose="020F0502020204030204" pitchFamily="34" charset="0"/>
              </a:defRPr>
            </a:lvl3pPr>
            <a:lvl4pPr marL="1690922" indent="-241324">
              <a:spcBef>
                <a:spcPct val="30000"/>
              </a:spcBef>
              <a:defRPr sz="1200">
                <a:solidFill>
                  <a:schemeClr val="tx1"/>
                </a:solidFill>
                <a:latin typeface="Calibri" panose="020F0502020204030204" pitchFamily="34" charset="0"/>
              </a:defRPr>
            </a:lvl4pPr>
            <a:lvl5pPr marL="2173571" indent="-241324">
              <a:spcBef>
                <a:spcPct val="30000"/>
              </a:spcBef>
              <a:defRPr sz="1200">
                <a:solidFill>
                  <a:schemeClr val="tx1"/>
                </a:solidFill>
                <a:latin typeface="Calibri" panose="020F0502020204030204" pitchFamily="34" charset="0"/>
              </a:defRPr>
            </a:lvl5pPr>
            <a:lvl6pPr marL="2649607" indent="-241324" eaLnBrk="0" fontAlgn="base" hangingPunct="0">
              <a:spcBef>
                <a:spcPct val="30000"/>
              </a:spcBef>
              <a:spcAft>
                <a:spcPct val="0"/>
              </a:spcAft>
              <a:defRPr sz="1200">
                <a:solidFill>
                  <a:schemeClr val="tx1"/>
                </a:solidFill>
                <a:latin typeface="Calibri" panose="020F0502020204030204" pitchFamily="34" charset="0"/>
              </a:defRPr>
            </a:lvl6pPr>
            <a:lvl7pPr marL="3125644" indent="-241324" eaLnBrk="0" fontAlgn="base" hangingPunct="0">
              <a:spcBef>
                <a:spcPct val="30000"/>
              </a:spcBef>
              <a:spcAft>
                <a:spcPct val="0"/>
              </a:spcAft>
              <a:defRPr sz="1200">
                <a:solidFill>
                  <a:schemeClr val="tx1"/>
                </a:solidFill>
                <a:latin typeface="Calibri" panose="020F0502020204030204" pitchFamily="34" charset="0"/>
              </a:defRPr>
            </a:lvl7pPr>
            <a:lvl8pPr marL="3601681" indent="-241324" eaLnBrk="0" fontAlgn="base" hangingPunct="0">
              <a:spcBef>
                <a:spcPct val="30000"/>
              </a:spcBef>
              <a:spcAft>
                <a:spcPct val="0"/>
              </a:spcAft>
              <a:defRPr sz="1200">
                <a:solidFill>
                  <a:schemeClr val="tx1"/>
                </a:solidFill>
                <a:latin typeface="Calibri" panose="020F0502020204030204" pitchFamily="34" charset="0"/>
              </a:defRPr>
            </a:lvl8pPr>
            <a:lvl9pPr marL="4077717" indent="-24132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EE6082-13F6-4351-AE82-84DE1B859021}" type="slidenum">
              <a:rPr lang="en-US" altLang="en-US" smtClean="0"/>
              <a:pPr>
                <a:spcBef>
                  <a:spcPct val="0"/>
                </a:spcBef>
              </a:pPr>
              <a:t>23</a:t>
            </a:fld>
            <a:endParaRPr lang="en-US" altLang="en-US" smtClean="0"/>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30920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0167" indent="-180167">
              <a:buFontTx/>
              <a:buChar char="•"/>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5130" indent="-300829">
              <a:spcBef>
                <a:spcPct val="30000"/>
              </a:spcBef>
              <a:defRPr sz="1200">
                <a:solidFill>
                  <a:schemeClr val="tx1"/>
                </a:solidFill>
                <a:latin typeface="Calibri" panose="020F0502020204030204" pitchFamily="34" charset="0"/>
              </a:defRPr>
            </a:lvl2pPr>
            <a:lvl3pPr marL="1206621" indent="-241324">
              <a:spcBef>
                <a:spcPct val="30000"/>
              </a:spcBef>
              <a:defRPr sz="1200">
                <a:solidFill>
                  <a:schemeClr val="tx1"/>
                </a:solidFill>
                <a:latin typeface="Calibri" panose="020F0502020204030204" pitchFamily="34" charset="0"/>
              </a:defRPr>
            </a:lvl3pPr>
            <a:lvl4pPr marL="1690922" indent="-241324">
              <a:spcBef>
                <a:spcPct val="30000"/>
              </a:spcBef>
              <a:defRPr sz="1200">
                <a:solidFill>
                  <a:schemeClr val="tx1"/>
                </a:solidFill>
                <a:latin typeface="Calibri" panose="020F0502020204030204" pitchFamily="34" charset="0"/>
              </a:defRPr>
            </a:lvl4pPr>
            <a:lvl5pPr marL="2173571" indent="-241324">
              <a:spcBef>
                <a:spcPct val="30000"/>
              </a:spcBef>
              <a:defRPr sz="1200">
                <a:solidFill>
                  <a:schemeClr val="tx1"/>
                </a:solidFill>
                <a:latin typeface="Calibri" panose="020F0502020204030204" pitchFamily="34" charset="0"/>
              </a:defRPr>
            </a:lvl5pPr>
            <a:lvl6pPr marL="2649607" indent="-241324" eaLnBrk="0" fontAlgn="base" hangingPunct="0">
              <a:spcBef>
                <a:spcPct val="30000"/>
              </a:spcBef>
              <a:spcAft>
                <a:spcPct val="0"/>
              </a:spcAft>
              <a:defRPr sz="1200">
                <a:solidFill>
                  <a:schemeClr val="tx1"/>
                </a:solidFill>
                <a:latin typeface="Calibri" panose="020F0502020204030204" pitchFamily="34" charset="0"/>
              </a:defRPr>
            </a:lvl6pPr>
            <a:lvl7pPr marL="3125644" indent="-241324" eaLnBrk="0" fontAlgn="base" hangingPunct="0">
              <a:spcBef>
                <a:spcPct val="30000"/>
              </a:spcBef>
              <a:spcAft>
                <a:spcPct val="0"/>
              </a:spcAft>
              <a:defRPr sz="1200">
                <a:solidFill>
                  <a:schemeClr val="tx1"/>
                </a:solidFill>
                <a:latin typeface="Calibri" panose="020F0502020204030204" pitchFamily="34" charset="0"/>
              </a:defRPr>
            </a:lvl7pPr>
            <a:lvl8pPr marL="3601681" indent="-241324" eaLnBrk="0" fontAlgn="base" hangingPunct="0">
              <a:spcBef>
                <a:spcPct val="30000"/>
              </a:spcBef>
              <a:spcAft>
                <a:spcPct val="0"/>
              </a:spcAft>
              <a:defRPr sz="1200">
                <a:solidFill>
                  <a:schemeClr val="tx1"/>
                </a:solidFill>
                <a:latin typeface="Calibri" panose="020F0502020204030204" pitchFamily="34" charset="0"/>
              </a:defRPr>
            </a:lvl8pPr>
            <a:lvl9pPr marL="4077717" indent="-24132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F24C0D-CD8B-4ECA-BD86-5952EEAFF419}" type="slidenum">
              <a:rPr lang="en-US" altLang="en-US" smtClean="0"/>
              <a:pPr>
                <a:spcBef>
                  <a:spcPct val="0"/>
                </a:spcBef>
              </a:pPr>
              <a:t>3</a:t>
            </a:fld>
            <a:endParaRPr lang="en-US" altLang="en-US" smtClean="0"/>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04706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73560" indent="-297523">
              <a:defRPr>
                <a:solidFill>
                  <a:schemeClr val="tx1"/>
                </a:solidFill>
                <a:latin typeface="Calibri" panose="020F0502020204030204" pitchFamily="34" charset="0"/>
                <a:cs typeface="Arial" panose="020B0604020202020204" pitchFamily="34" charset="0"/>
              </a:defRPr>
            </a:lvl2pPr>
            <a:lvl3pPr marL="1190092" indent="-238018">
              <a:defRPr>
                <a:solidFill>
                  <a:schemeClr val="tx1"/>
                </a:solidFill>
                <a:latin typeface="Calibri" panose="020F0502020204030204" pitchFamily="34" charset="0"/>
                <a:cs typeface="Arial" panose="020B0604020202020204" pitchFamily="34" charset="0"/>
              </a:defRPr>
            </a:lvl3pPr>
            <a:lvl4pPr marL="1666128" indent="-238018">
              <a:defRPr>
                <a:solidFill>
                  <a:schemeClr val="tx1"/>
                </a:solidFill>
                <a:latin typeface="Calibri" panose="020F0502020204030204" pitchFamily="34" charset="0"/>
                <a:cs typeface="Arial" panose="020B0604020202020204" pitchFamily="34" charset="0"/>
              </a:defRPr>
            </a:lvl4pPr>
            <a:lvl5pPr marL="2142165" indent="-238018">
              <a:defRPr>
                <a:solidFill>
                  <a:schemeClr val="tx1"/>
                </a:solidFill>
                <a:latin typeface="Calibri" panose="020F0502020204030204" pitchFamily="34" charset="0"/>
                <a:cs typeface="Arial" panose="020B0604020202020204" pitchFamily="34" charset="0"/>
              </a:defRPr>
            </a:lvl5pPr>
            <a:lvl6pPr marL="2618202"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94238"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70275"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46311"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B31F23E-DECE-486E-9B7E-8BEEE134249E}" type="slidenum">
              <a:rPr lang="en-US" altLang="en-US" smtClean="0">
                <a:cs typeface="Calibri" panose="020F0502020204030204" pitchFamily="34" charset="0"/>
              </a:rPr>
              <a:pPr/>
              <a:t>4</a:t>
            </a:fld>
            <a:endParaRPr lang="en-US" altLang="en-US" dirty="0" smtClean="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3022291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171450" indent="-171450">
              <a:buFont typeface="Arial" panose="020B0604020202020204" pitchFamily="34" charset="0"/>
              <a:buChar char="•"/>
            </a:pPr>
            <a:r>
              <a:rPr lang="en-US" dirty="0" smtClean="0"/>
              <a:t>See</a:t>
            </a:r>
            <a:r>
              <a:rPr lang="en-US" baseline="0" dirty="0" smtClean="0"/>
              <a:t> slides # 24 &amp; 25 of lesson # 18, Income Retirement, for more details about the waiver process.</a:t>
            </a:r>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C8713800-03AE-4C1B-980C-11F1A880D9CA}" type="slidenum">
              <a:rPr lang="en-US" altLang="en-US" smtClean="0"/>
              <a:pPr>
                <a:defRPr/>
              </a:pPr>
              <a:t>5</a:t>
            </a:fld>
            <a:endParaRPr lang="en-US" altLang="en-US"/>
          </a:p>
        </p:txBody>
      </p:sp>
    </p:spTree>
    <p:extLst>
      <p:ext uri="{BB962C8B-B14F-4D97-AF65-F5344CB8AC3E}">
        <p14:creationId xmlns:p14="http://schemas.microsoft.com/office/powerpoint/2010/main" val="108368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8713800-03AE-4C1B-980C-11F1A880D9CA}" type="slidenum">
              <a:rPr lang="en-US" altLang="en-US" smtClean="0"/>
              <a:pPr>
                <a:defRPr/>
              </a:pPr>
              <a:t>7</a:t>
            </a:fld>
            <a:endParaRPr lang="en-US" altLang="en-US"/>
          </a:p>
        </p:txBody>
      </p:sp>
      <p:sp>
        <p:nvSpPr>
          <p:cNvPr id="5" name="Date Placeholder 4"/>
          <p:cNvSpPr>
            <a:spLocks noGrp="1"/>
          </p:cNvSpPr>
          <p:nvPr>
            <p:ph type="dt" idx="11"/>
          </p:nvPr>
        </p:nvSpPr>
        <p:spPr/>
        <p:txBody>
          <a:bodyPr/>
          <a:lstStyle/>
          <a:p>
            <a:pPr>
              <a:defRPr/>
            </a:pPr>
            <a:endParaRPr lang="en-US" altLang="en-US"/>
          </a:p>
        </p:txBody>
      </p:sp>
    </p:spTree>
    <p:extLst>
      <p:ext uri="{BB962C8B-B14F-4D97-AF65-F5344CB8AC3E}">
        <p14:creationId xmlns:p14="http://schemas.microsoft.com/office/powerpoint/2010/main" val="3305138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a:t>
            </a:r>
            <a:r>
              <a:rPr lang="en-US" baseline="0" dirty="0" smtClean="0"/>
              <a:t> IRS wants taxpayers to be aware it will take several days for refunds containing EITC or ACTC to be released and processed through financial institutions. Factoring in weekends and the President’s Day holiday, the IRS cautions that many affected taxpayers may not have actual access to their refunds until the week of Feb. 27.</a:t>
            </a:r>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C8713800-03AE-4C1B-980C-11F1A880D9CA}" type="slidenum">
              <a:rPr lang="en-US" altLang="en-US" smtClean="0"/>
              <a:pPr>
                <a:defRPr/>
              </a:pPr>
              <a:t>9</a:t>
            </a:fld>
            <a:endParaRPr lang="en-US" altLang="en-US"/>
          </a:p>
        </p:txBody>
      </p:sp>
    </p:spTree>
    <p:extLst>
      <p:ext uri="{BB962C8B-B14F-4D97-AF65-F5344CB8AC3E}">
        <p14:creationId xmlns:p14="http://schemas.microsoft.com/office/powerpoint/2010/main" val="2439668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QCD counts towards the taxpayer’s required minimum distribution.</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73560" indent="-297523">
              <a:defRPr>
                <a:solidFill>
                  <a:schemeClr val="tx1"/>
                </a:solidFill>
                <a:latin typeface="Calibri" panose="020F0502020204030204" pitchFamily="34" charset="0"/>
                <a:cs typeface="Arial" panose="020B0604020202020204" pitchFamily="34" charset="0"/>
              </a:defRPr>
            </a:lvl2pPr>
            <a:lvl3pPr marL="1190092" indent="-238018">
              <a:defRPr>
                <a:solidFill>
                  <a:schemeClr val="tx1"/>
                </a:solidFill>
                <a:latin typeface="Calibri" panose="020F0502020204030204" pitchFamily="34" charset="0"/>
                <a:cs typeface="Arial" panose="020B0604020202020204" pitchFamily="34" charset="0"/>
              </a:defRPr>
            </a:lvl3pPr>
            <a:lvl4pPr marL="1666128" indent="-238018">
              <a:defRPr>
                <a:solidFill>
                  <a:schemeClr val="tx1"/>
                </a:solidFill>
                <a:latin typeface="Calibri" panose="020F0502020204030204" pitchFamily="34" charset="0"/>
                <a:cs typeface="Arial" panose="020B0604020202020204" pitchFamily="34" charset="0"/>
              </a:defRPr>
            </a:lvl4pPr>
            <a:lvl5pPr marL="2142165" indent="-238018">
              <a:defRPr>
                <a:solidFill>
                  <a:schemeClr val="tx1"/>
                </a:solidFill>
                <a:latin typeface="Calibri" panose="020F0502020204030204" pitchFamily="34" charset="0"/>
                <a:cs typeface="Arial" panose="020B0604020202020204" pitchFamily="34" charset="0"/>
              </a:defRPr>
            </a:lvl5pPr>
            <a:lvl6pPr marL="2618202"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94238"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70275"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46311" indent="-23801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864C837-8B0F-484D-9699-7BE870ADA3AF}" type="slidenum">
              <a:rPr lang="en-US" altLang="en-US" smtClean="0">
                <a:cs typeface="Calibri" panose="020F0502020204030204" pitchFamily="34" charset="0"/>
              </a:rPr>
              <a:pPr/>
              <a:t>11</a:t>
            </a:fld>
            <a:endParaRPr lang="en-US" altLang="en-US" dirty="0" smtClean="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859300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C8713800-03AE-4C1B-980C-11F1A880D9CA}" type="slidenum">
              <a:rPr lang="en-US" altLang="en-US" smtClean="0"/>
              <a:pPr>
                <a:defRPr/>
              </a:pPr>
              <a:t>16</a:t>
            </a:fld>
            <a:endParaRPr lang="en-US" altLang="en-US"/>
          </a:p>
        </p:txBody>
      </p:sp>
    </p:spTree>
    <p:extLst>
      <p:ext uri="{BB962C8B-B14F-4D97-AF65-F5344CB8AC3E}">
        <p14:creationId xmlns:p14="http://schemas.microsoft.com/office/powerpoint/2010/main" val="786973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8713800-03AE-4C1B-980C-11F1A880D9CA}" type="slidenum">
              <a:rPr lang="en-US" altLang="en-US" smtClean="0"/>
              <a:pPr>
                <a:defRPr/>
              </a:pPr>
              <a:t>17</a:t>
            </a:fld>
            <a:endParaRPr lang="en-US" altLang="en-US"/>
          </a:p>
        </p:txBody>
      </p:sp>
      <p:sp>
        <p:nvSpPr>
          <p:cNvPr id="5" name="Date Placeholder 4"/>
          <p:cNvSpPr>
            <a:spLocks noGrp="1"/>
          </p:cNvSpPr>
          <p:nvPr>
            <p:ph type="dt" idx="11"/>
          </p:nvPr>
        </p:nvSpPr>
        <p:spPr/>
        <p:txBody>
          <a:bodyPr/>
          <a:lstStyle/>
          <a:p>
            <a:pPr>
              <a:defRPr/>
            </a:pPr>
            <a:endParaRPr lang="en-US" altLang="en-US"/>
          </a:p>
        </p:txBody>
      </p:sp>
    </p:spTree>
    <p:extLst>
      <p:ext uri="{BB962C8B-B14F-4D97-AF65-F5344CB8AC3E}">
        <p14:creationId xmlns:p14="http://schemas.microsoft.com/office/powerpoint/2010/main" val="27727828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3685822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5E528A4C-121C-4D59-B53C-87624A25A9DE}"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8990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2" name="Slide Number Placeholder 11"/>
          <p:cNvSpPr>
            <a:spLocks noGrp="1"/>
          </p:cNvSpPr>
          <p:nvPr>
            <p:ph type="sldNum" sz="quarter" idx="11"/>
          </p:nvPr>
        </p:nvSpPr>
        <p:spPr/>
        <p:txBody>
          <a:bodyPr/>
          <a:lstStyle/>
          <a:p>
            <a:pPr>
              <a:defRPr/>
            </a:pPr>
            <a:fld id="{22984E94-CBDC-48D6-B06C-D8BA29E38469}" type="slidenum">
              <a:rPr lang="en-US" altLang="en-US" smtClean="0"/>
              <a:pPr>
                <a:defRPr/>
              </a:pPr>
              <a:t>‹#›</a:t>
            </a:fld>
            <a:endParaRPr lang="en-US" altLang="en-US"/>
          </a:p>
        </p:txBody>
      </p:sp>
    </p:spTree>
    <p:extLst>
      <p:ext uri="{BB962C8B-B14F-4D97-AF65-F5344CB8AC3E}">
        <p14:creationId xmlns:p14="http://schemas.microsoft.com/office/powerpoint/2010/main" val="2824641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1" name="Slide Number Placeholder 10"/>
          <p:cNvSpPr>
            <a:spLocks noGrp="1"/>
          </p:cNvSpPr>
          <p:nvPr>
            <p:ph type="sldNum" sz="quarter" idx="11"/>
          </p:nvPr>
        </p:nvSpPr>
        <p:spPr/>
        <p:txBody>
          <a:bodyPr/>
          <a:lstStyle/>
          <a:p>
            <a:pPr>
              <a:defRPr/>
            </a:pPr>
            <a:fld id="{70F45767-2A12-44CF-AD90-214EF1C0CF89}" type="slidenum">
              <a:rPr lang="en-US" altLang="en-US" smtClean="0"/>
              <a:pPr>
                <a:defRPr/>
              </a:pPr>
              <a:t>‹#›</a:t>
            </a:fld>
            <a:endParaRPr lang="en-US" altLang="en-US"/>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32626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7255953A-21A2-48C1-9394-242D0CB4672F}"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dirty="0" smtClean="0"/>
              <a:t>Click icon to add picture</a:t>
            </a:r>
            <a:endParaRPr lang="en-US" dirty="0"/>
          </a:p>
        </p:txBody>
      </p:sp>
    </p:spTree>
    <p:extLst>
      <p:ext uri="{BB962C8B-B14F-4D97-AF65-F5344CB8AC3E}">
        <p14:creationId xmlns:p14="http://schemas.microsoft.com/office/powerpoint/2010/main" val="30267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98278BE7-2B95-4371-8D15-011158C34C22}"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dirty="0"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Tree>
    <p:extLst>
      <p:ext uri="{BB962C8B-B14F-4D97-AF65-F5344CB8AC3E}">
        <p14:creationId xmlns:p14="http://schemas.microsoft.com/office/powerpoint/2010/main" val="304347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91F1A0CD-F361-46C0-A14A-2143AD6DC15E}" type="slidenum">
              <a:rPr lang="en-US" altLang="en-US" smtClean="0"/>
              <a:pPr>
                <a:defRPr/>
              </a:pPr>
              <a:t>‹#›</a:t>
            </a:fld>
            <a:endParaRPr lang="en-US" altLang="en-US"/>
          </a:p>
        </p:txBody>
      </p:sp>
    </p:spTree>
    <p:extLst>
      <p:ext uri="{BB962C8B-B14F-4D97-AF65-F5344CB8AC3E}">
        <p14:creationId xmlns:p14="http://schemas.microsoft.com/office/powerpoint/2010/main" val="326298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5"/>
          <p:cNvSpPr>
            <a:spLocks noGrp="1"/>
          </p:cNvSpPr>
          <p:nvPr>
            <p:ph type="sldNum" sz="quarter" idx="11"/>
          </p:nvPr>
        </p:nvSpPr>
        <p:spPr/>
        <p:txBody>
          <a:bodyPr/>
          <a:lstStyle/>
          <a:p>
            <a:pPr>
              <a:defRPr/>
            </a:pPr>
            <a:fld id="{2ABD1090-4D55-4189-AC55-64870D947426}" type="slidenum">
              <a:rPr lang="en-US" altLang="en-US" smtClean="0"/>
              <a:pPr>
                <a:defRPr/>
              </a:pPr>
              <a:t>‹#›</a:t>
            </a:fld>
            <a:endParaRPr lang="en-US" altLang="en-US"/>
          </a:p>
        </p:txBody>
      </p:sp>
    </p:spTree>
    <p:extLst>
      <p:ext uri="{BB962C8B-B14F-4D97-AF65-F5344CB8AC3E}">
        <p14:creationId xmlns:p14="http://schemas.microsoft.com/office/powerpoint/2010/main" val="5358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54504" y="2133600"/>
            <a:ext cx="7543800" cy="38862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pPr>
              <a:defRPr/>
            </a:pPr>
            <a:fld id="{024393D8-2A4D-42C6-A8AF-9146A7CE142B}" type="slidenum">
              <a:rPr lang="en-US" altLang="en-US" smtClean="0"/>
              <a:pPr>
                <a:defRPr/>
              </a:pPr>
              <a:t>‹#›</a:t>
            </a:fld>
            <a:endParaRPr lang="en-US" altLang="en-US"/>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4025969383"/>
      </p:ext>
    </p:extLst>
  </p:cSld>
  <p:clrMap bg1="lt1" tx1="dk1" bg2="lt2" tx2="dk2" accent1="accent1" accent2="accent2" accent3="accent3" accent4="accent4" accent5="accent5" accent6="accent6" hlink="hlink" folHlink="folHlink"/>
  <p:sldLayoutIdLst>
    <p:sldLayoutId id="2147484777" r:id="rId1"/>
    <p:sldLayoutId id="2147484778" r:id="rId2"/>
    <p:sldLayoutId id="2147484779" r:id="rId3"/>
    <p:sldLayoutId id="2147484780" r:id="rId4"/>
    <p:sldLayoutId id="2147484781" r:id="rId5"/>
    <p:sldLayoutId id="2147484782" r:id="rId6"/>
    <p:sldLayoutId id="2147484783" r:id="rId7"/>
    <p:sldLayoutId id="2147484784" r:id="rId8"/>
  </p:sldLayoutIdLst>
  <p:timing>
    <p:tnLst>
      <p:par>
        <p:cTn id="1" dur="indefinite" restart="never" nodeType="tmRoot"/>
      </p:par>
    </p:tnLst>
  </p:timing>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Calibri" panose="020F0502020204030204" pitchFamily="34" charset="0"/>
        </a:defRPr>
      </a:lvl1pPr>
    </p:titleStyle>
    <p:body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p15:clr>
            <a:srgbClr val="F26B43"/>
          </p15:clr>
        </p15:guide>
        <p15:guide id="2" pos="384">
          <p15:clr>
            <a:srgbClr val="F26B43"/>
          </p15:clr>
        </p15:guide>
        <p15:guide id="3"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normAutofit fontScale="90000"/>
          </a:bodyPr>
          <a:lstStyle/>
          <a:p>
            <a:r>
              <a:rPr lang="en-US" altLang="en-US" dirty="0" smtClean="0"/>
              <a:t>Federal Tax Law Changes – Tax Year 2016</a:t>
            </a:r>
          </a:p>
        </p:txBody>
      </p:sp>
      <p:sp>
        <p:nvSpPr>
          <p:cNvPr id="11267" name="Subtitle 1"/>
          <p:cNvSpPr>
            <a:spLocks noGrp="1"/>
          </p:cNvSpPr>
          <p:nvPr>
            <p:ph type="subTitle" idx="1"/>
          </p:nvPr>
        </p:nvSpPr>
        <p:spPr/>
        <p:txBody>
          <a:bodyPr>
            <a:normAutofit/>
          </a:bodyPr>
          <a:lstStyle/>
          <a:p>
            <a:r>
              <a:rPr lang="en-US" altLang="en-US" dirty="0" smtClean="0"/>
              <a:t>Pub 4012 – Pages New 1 – 5 </a:t>
            </a:r>
            <a:br>
              <a:rPr lang="en-US" altLang="en-US" dirty="0" smtClean="0"/>
            </a:br>
            <a:r>
              <a:rPr lang="en-US" altLang="en-US" dirty="0" smtClean="0"/>
              <a:t>Pub 4491 – Pages iii – viii 	</a:t>
            </a:r>
          </a:p>
          <a:p>
            <a:endParaRPr lang="en-US" alt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Provisions – Other</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10</a:t>
            </a:fld>
            <a:endParaRPr lang="en-US" altLang="en-US"/>
          </a:p>
        </p:txBody>
      </p:sp>
      <p:sp>
        <p:nvSpPr>
          <p:cNvPr id="5" name="Content Placeholder 4"/>
          <p:cNvSpPr>
            <a:spLocks noGrp="1"/>
          </p:cNvSpPr>
          <p:nvPr>
            <p:ph sz="quarter" idx="12"/>
          </p:nvPr>
        </p:nvSpPr>
        <p:spPr/>
        <p:txBody>
          <a:bodyPr>
            <a:normAutofit fontScale="92500"/>
          </a:bodyPr>
          <a:lstStyle/>
          <a:p>
            <a:r>
              <a:rPr lang="en-US" dirty="0" smtClean="0"/>
              <a:t>Older ITINs or ITINs unused for past three years must be renewed</a:t>
            </a:r>
          </a:p>
          <a:p>
            <a:r>
              <a:rPr lang="en-US" dirty="0" smtClean="0"/>
              <a:t>Qualified higher education expenses for 529 plans expanded to include computer equipment and technology</a:t>
            </a:r>
          </a:p>
          <a:p>
            <a:endParaRPr lang="en-US" dirty="0"/>
          </a:p>
        </p:txBody>
      </p:sp>
    </p:spTree>
    <p:extLst>
      <p:ext uri="{BB962C8B-B14F-4D97-AF65-F5344CB8AC3E}">
        <p14:creationId xmlns:p14="http://schemas.microsoft.com/office/powerpoint/2010/main" val="950323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Extended Provisions – Permanently Extended</a:t>
            </a:r>
            <a:endParaRPr lang="en-US" dirty="0"/>
          </a:p>
        </p:txBody>
      </p:sp>
      <p:sp>
        <p:nvSpPr>
          <p:cNvPr id="20484" name="Content Placeholder 2"/>
          <p:cNvSpPr>
            <a:spLocks noGrp="1"/>
          </p:cNvSpPr>
          <p:nvPr>
            <p:ph sz="quarter" idx="12"/>
          </p:nvPr>
        </p:nvSpPr>
        <p:spPr/>
        <p:txBody>
          <a:bodyPr>
            <a:normAutofit fontScale="92500"/>
          </a:bodyPr>
          <a:lstStyle/>
          <a:p>
            <a:pPr eaLnBrk="1" hangingPunct="1">
              <a:lnSpc>
                <a:spcPct val="90000"/>
              </a:lnSpc>
            </a:pPr>
            <a:r>
              <a:rPr lang="en-US" altLang="en-US" sz="3000" dirty="0" smtClean="0"/>
              <a:t>Qualified Charitable Distribution – </a:t>
            </a:r>
            <a:r>
              <a:rPr lang="en-US" altLang="en-US" sz="3000" dirty="0" err="1" smtClean="0"/>
              <a:t>QCD</a:t>
            </a:r>
            <a:r>
              <a:rPr lang="en-US" altLang="en-US" sz="3000" dirty="0" smtClean="0"/>
              <a:t> (tax-free distribution from IRAs to public charities for individuals age 70½ or older)</a:t>
            </a:r>
          </a:p>
          <a:p>
            <a:pPr eaLnBrk="1" hangingPunct="1">
              <a:lnSpc>
                <a:spcPct val="90000"/>
              </a:lnSpc>
            </a:pPr>
            <a:r>
              <a:rPr lang="en-US" altLang="en-US" sz="3000" dirty="0" smtClean="0"/>
              <a:t>Adjustment for educator classroom expenses up to $250</a:t>
            </a:r>
          </a:p>
          <a:p>
            <a:pPr lvl="1">
              <a:lnSpc>
                <a:spcPct val="90000"/>
              </a:lnSpc>
            </a:pPr>
            <a:r>
              <a:rPr lang="en-US" altLang="en-US" sz="2600" dirty="0" smtClean="0"/>
              <a:t>Now includes professional development courses</a:t>
            </a:r>
          </a:p>
          <a:p>
            <a:pPr lvl="1">
              <a:lnSpc>
                <a:spcPct val="90000"/>
              </a:lnSpc>
            </a:pPr>
            <a:r>
              <a:rPr lang="en-US" altLang="en-US" sz="2600" dirty="0" smtClean="0"/>
              <a:t>Indexed starting in 2016</a:t>
            </a:r>
          </a:p>
          <a:p>
            <a:pPr eaLnBrk="1" hangingPunct="1">
              <a:lnSpc>
                <a:spcPct val="90000"/>
              </a:lnSpc>
            </a:pPr>
            <a:r>
              <a:rPr lang="en-US" altLang="en-US" sz="3000" dirty="0" smtClean="0"/>
              <a:t>Deduction for state and local general sales taxes</a:t>
            </a:r>
          </a:p>
          <a:p>
            <a:pPr eaLnBrk="1" hangingPunct="1">
              <a:lnSpc>
                <a:spcPct val="90000"/>
              </a:lnSpc>
            </a:pPr>
            <a:endParaRPr lang="en-US" altLang="en-US" sz="2800" dirty="0" smtClean="0"/>
          </a:p>
          <a:p>
            <a:pPr eaLnBrk="1" hangingPunct="1">
              <a:lnSpc>
                <a:spcPct val="90000"/>
              </a:lnSpc>
            </a:pPr>
            <a:endParaRPr lang="en-US" altLang="en-US" sz="3000" dirty="0" smtClean="0"/>
          </a:p>
        </p:txBody>
      </p:sp>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pPr>
              <a:defRPr/>
            </a:pPr>
            <a:fld id="{5E528A4C-121C-4D59-B53C-87624A25A9DE}" type="slidenum">
              <a:rPr lang="en-US" altLang="en-US" smtClean="0"/>
              <a:pPr>
                <a:defRPr/>
              </a:pPr>
              <a:t>11</a:t>
            </a:fld>
            <a:endParaRPr lang="en-US" altLang="en-US"/>
          </a:p>
        </p:txBody>
      </p:sp>
    </p:spTree>
    <p:extLst>
      <p:ext uri="{BB962C8B-B14F-4D97-AF65-F5344CB8AC3E}">
        <p14:creationId xmlns:p14="http://schemas.microsoft.com/office/powerpoint/2010/main" val="29248347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Extended Provisions – Extended through 2016</a:t>
            </a:r>
            <a:endParaRPr lang="en-US" dirty="0"/>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5E528A4C-121C-4D59-B53C-87624A25A9DE}" type="slidenum">
              <a:rPr lang="en-US" altLang="en-US" smtClean="0"/>
              <a:pPr/>
              <a:t>12</a:t>
            </a:fld>
            <a:endParaRPr lang="en-US" altLang="en-US"/>
          </a:p>
        </p:txBody>
      </p:sp>
      <p:sp>
        <p:nvSpPr>
          <p:cNvPr id="32771" name="Content Placeholder 2"/>
          <p:cNvSpPr>
            <a:spLocks noGrp="1"/>
          </p:cNvSpPr>
          <p:nvPr>
            <p:ph sz="quarter" idx="12"/>
          </p:nvPr>
        </p:nvSpPr>
        <p:spPr/>
        <p:txBody>
          <a:bodyPr>
            <a:normAutofit fontScale="85000" lnSpcReduction="20000"/>
          </a:bodyPr>
          <a:lstStyle/>
          <a:p>
            <a:pPr>
              <a:lnSpc>
                <a:spcPct val="110000"/>
              </a:lnSpc>
            </a:pPr>
            <a:r>
              <a:rPr lang="en-US" altLang="en-US" dirty="0" smtClean="0"/>
              <a:t>COD exclusion for principal residence</a:t>
            </a:r>
          </a:p>
          <a:p>
            <a:pPr>
              <a:lnSpc>
                <a:spcPct val="110000"/>
              </a:lnSpc>
            </a:pPr>
            <a:r>
              <a:rPr lang="en-US" altLang="en-US" dirty="0" smtClean="0"/>
              <a:t>Premiums for mortgage insurance deductible as interest for qualified residence</a:t>
            </a:r>
          </a:p>
          <a:p>
            <a:pPr>
              <a:lnSpc>
                <a:spcPct val="110000"/>
              </a:lnSpc>
            </a:pPr>
            <a:r>
              <a:rPr lang="en-US" altLang="en-US" dirty="0" smtClean="0"/>
              <a:t>Nonbusiness energy property credit</a:t>
            </a:r>
          </a:p>
          <a:p>
            <a:pPr>
              <a:lnSpc>
                <a:spcPct val="110000"/>
              </a:lnSpc>
            </a:pPr>
            <a:r>
              <a:rPr lang="en-US" altLang="en-US" dirty="0" smtClean="0"/>
              <a:t>Adjustment for qualified tuition and fees</a:t>
            </a:r>
          </a:p>
        </p:txBody>
      </p:sp>
    </p:spTree>
    <p:extLst>
      <p:ext uri="{BB962C8B-B14F-4D97-AF65-F5344CB8AC3E}">
        <p14:creationId xmlns:p14="http://schemas.microsoft.com/office/powerpoint/2010/main" val="47293486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Indexing – Standard Deduction</a:t>
            </a:r>
            <a:endParaRPr lang="en-US" dirty="0"/>
          </a:p>
        </p:txBody>
      </p:sp>
      <p:graphicFrame>
        <p:nvGraphicFramePr>
          <p:cNvPr id="8" name="Table 7"/>
          <p:cNvGraphicFramePr>
            <a:graphicFrameLocks noGrp="1"/>
          </p:cNvGraphicFramePr>
          <p:nvPr/>
        </p:nvGraphicFramePr>
        <p:xfrm>
          <a:off x="685800" y="1952625"/>
          <a:ext cx="7848600" cy="3767141"/>
        </p:xfrm>
        <a:graphic>
          <a:graphicData uri="http://schemas.openxmlformats.org/drawingml/2006/table">
            <a:tbl>
              <a:tblPr/>
              <a:tblGrid>
                <a:gridCol w="1762125">
                  <a:extLst>
                    <a:ext uri="{9D8B030D-6E8A-4147-A177-3AD203B41FA5}">
                      <a16:colId xmlns:a16="http://schemas.microsoft.com/office/drawing/2014/main" val="20000"/>
                    </a:ext>
                  </a:extLst>
                </a:gridCol>
                <a:gridCol w="1922463">
                  <a:extLst>
                    <a:ext uri="{9D8B030D-6E8A-4147-A177-3AD203B41FA5}">
                      <a16:colId xmlns:a16="http://schemas.microsoft.com/office/drawing/2014/main" val="20001"/>
                    </a:ext>
                  </a:extLst>
                </a:gridCol>
                <a:gridCol w="2081212">
                  <a:extLst>
                    <a:ext uri="{9D8B030D-6E8A-4147-A177-3AD203B41FA5}">
                      <a16:colId xmlns:a16="http://schemas.microsoft.com/office/drawing/2014/main" val="20002"/>
                    </a:ext>
                  </a:extLst>
                </a:gridCol>
                <a:gridCol w="2082800">
                  <a:extLst>
                    <a:ext uri="{9D8B030D-6E8A-4147-A177-3AD203B41FA5}">
                      <a16:colId xmlns:a16="http://schemas.microsoft.com/office/drawing/2014/main" val="20003"/>
                    </a:ext>
                  </a:extLst>
                </a:gridCol>
              </a:tblGrid>
              <a:tr h="538163">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800" b="1" i="0" u="sng"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Std</a:t>
                      </a:r>
                      <a:r>
                        <a:rPr kumimoji="0" lang="en-US" altLang="en-US" sz="2800" b="1" i="0" u="sng"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r>
                        <a:rPr kumimoji="0" lang="en-US" altLang="en-US" sz="2800" b="1" i="0" u="sng"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Ded</a:t>
                      </a:r>
                      <a:endParaRPr kumimoji="0" lang="en-US" altLang="en-US" sz="2800" b="1" i="0" u="sng"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800" b="1" i="0" u="sng"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if blind</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800" b="1" i="0" u="sng"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if ≥65</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0"/>
                  </a:ext>
                </a:extLst>
              </a:tr>
              <a:tr h="538163">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Single</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$ 6,300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$ 1,550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$ 1,550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1"/>
                  </a:ext>
                </a:extLst>
              </a:tr>
              <a:tr h="538163">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MFJ</a:t>
                      </a:r>
                      <a:endPar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12,600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1,250 </a:t>
                      </a:r>
                      <a:r>
                        <a:rPr kumimoji="0" lang="en-US" altLang="en-US" sz="2800" b="1" i="0" u="none"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ea</a:t>
                      </a:r>
                      <a:endPar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1,250 </a:t>
                      </a:r>
                      <a:r>
                        <a:rPr kumimoji="0" lang="en-US" altLang="en-US" sz="2800" b="1" i="0" u="none"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ea</a:t>
                      </a: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2"/>
                  </a:ext>
                </a:extLst>
              </a:tr>
              <a:tr h="538163">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MFS</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6,300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1,250*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1,250*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3"/>
                  </a:ext>
                </a:extLst>
              </a:tr>
              <a:tr h="538163">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HH</a:t>
                      </a:r>
                      <a:endPar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9,300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1,550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1,550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4"/>
                  </a:ext>
                </a:extLst>
              </a:tr>
              <a:tr h="538163">
                <a:tc>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0000"/>
                          </a:solidFill>
                          <a:effectLst/>
                          <a:latin typeface="Calibri" panose="020F0502020204030204" pitchFamily="34" charset="0"/>
                          <a:cs typeface="Calibri" panose="020F0502020204030204" pitchFamily="34" charset="0"/>
                        </a:rPr>
                        <a:t>QW</a:t>
                      </a:r>
                      <a:endPar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12,600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1,250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lvl1pPr>
                        <a:spcBef>
                          <a:spcPts val="1800"/>
                        </a:spcBef>
                        <a:buClr>
                          <a:srgbClr val="B54A10"/>
                        </a:buClr>
                        <a:buSzPct val="94000"/>
                        <a:buFont typeface="Calibri" panose="020F0502020204030204" pitchFamily="34" charset="0"/>
                        <a:tabLst>
                          <a:tab pos="1547813" algn="dec"/>
                        </a:tabLst>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tabLst>
                          <a:tab pos="1547813" algn="dec"/>
                        </a:tabLst>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tabLst>
                          <a:tab pos="1547813" algn="dec"/>
                        </a:tabLst>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tabLst>
                          <a:tab pos="1547813" algn="dec"/>
                        </a:tabLst>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tabLst>
                          <a:tab pos="1547813" algn="dec"/>
                        </a:tabLst>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tab pos="1547813" algn="dec"/>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1,250 </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val="10005"/>
                  </a:ext>
                </a:extLst>
              </a:tr>
              <a:tr h="538163">
                <a:tc gridSpan="4">
                  <a:txBody>
                    <a:bodyPr/>
                    <a:lstStyle>
                      <a:lvl1pPr>
                        <a:spcBef>
                          <a:spcPts val="1800"/>
                        </a:spcBef>
                        <a:buClr>
                          <a:srgbClr val="B54A10"/>
                        </a:buClr>
                        <a:buSzPct val="94000"/>
                        <a:buFont typeface="Calibri" panose="020F0502020204030204" pitchFamily="34" charset="0"/>
                        <a:defRPr sz="28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defRPr sz="26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defRPr sz="24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defRPr sz="20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defRPr sz="20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defRPr sz="2000" b="1">
                          <a:solidFill>
                            <a:schemeClr val="tx1"/>
                          </a:solidFill>
                          <a:latin typeface="Calibri" panose="020F050202020403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*also applies to dependent spouse if claimed</a:t>
                      </a: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pPr>
              <a:defRPr/>
            </a:pPr>
            <a:fld id="{5E528A4C-121C-4D59-B53C-87624A25A9DE}" type="slidenum">
              <a:rPr lang="en-US" altLang="en-US" smtClean="0"/>
              <a:pPr>
                <a:defRPr/>
              </a:pPr>
              <a:t>13</a:t>
            </a:fld>
            <a:endParaRPr lang="en-US" alt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Indexing – Itemized Deductions</a:t>
            </a:r>
            <a:endParaRPr lang="en-US" dirty="0"/>
          </a:p>
        </p:txBody>
      </p:sp>
      <p:sp>
        <p:nvSpPr>
          <p:cNvPr id="12292" name="Content Placeholder 2"/>
          <p:cNvSpPr>
            <a:spLocks noGrp="1"/>
          </p:cNvSpPr>
          <p:nvPr>
            <p:ph sz="quarter" idx="12"/>
          </p:nvPr>
        </p:nvSpPr>
        <p:spPr/>
        <p:txBody>
          <a:bodyPr/>
          <a:lstStyle/>
          <a:p>
            <a:pPr eaLnBrk="1" hangingPunct="1"/>
            <a:r>
              <a:rPr lang="en-US" altLang="en-US" dirty="0" smtClean="0"/>
              <a:t>Subject to phase-out if </a:t>
            </a:r>
            <a:r>
              <a:rPr lang="en-US" altLang="en-US" dirty="0" err="1" smtClean="0"/>
              <a:t>AGI</a:t>
            </a:r>
            <a:r>
              <a:rPr lang="en-US" altLang="en-US" dirty="0" smtClean="0"/>
              <a:t> over</a:t>
            </a:r>
          </a:p>
          <a:p>
            <a:pPr lvl="1" eaLnBrk="1" hangingPunct="1"/>
            <a:r>
              <a:rPr lang="en-US" altLang="en-US" dirty="0" smtClean="0"/>
              <a:t>$259,400 Single</a:t>
            </a:r>
          </a:p>
          <a:p>
            <a:pPr lvl="1" eaLnBrk="1" hangingPunct="1"/>
            <a:r>
              <a:rPr lang="en-US" altLang="en-US" dirty="0" smtClean="0"/>
              <a:t>$311,300 </a:t>
            </a:r>
            <a:r>
              <a:rPr lang="en-US" altLang="en-US" dirty="0" err="1" smtClean="0"/>
              <a:t>MFJ</a:t>
            </a:r>
            <a:r>
              <a:rPr lang="en-US" altLang="en-US" dirty="0" smtClean="0"/>
              <a:t> or </a:t>
            </a:r>
            <a:r>
              <a:rPr lang="en-US" altLang="en-US" dirty="0" err="1" smtClean="0"/>
              <a:t>QW</a:t>
            </a:r>
            <a:endParaRPr lang="en-US" altLang="en-US" dirty="0" smtClean="0"/>
          </a:p>
          <a:p>
            <a:pPr lvl="1" eaLnBrk="1" hangingPunct="1"/>
            <a:r>
              <a:rPr lang="en-US" altLang="en-US" dirty="0" smtClean="0"/>
              <a:t>$155,650 MFS </a:t>
            </a:r>
          </a:p>
          <a:p>
            <a:pPr lvl="1" eaLnBrk="1" hangingPunct="1"/>
            <a:r>
              <a:rPr lang="en-US" altLang="en-US" dirty="0" smtClean="0"/>
              <a:t>$285,350 </a:t>
            </a:r>
            <a:r>
              <a:rPr lang="en-US" altLang="en-US" dirty="0" err="1" smtClean="0"/>
              <a:t>HH</a:t>
            </a:r>
            <a:endParaRPr lang="en-US" altLang="en-US" dirty="0" smtClean="0"/>
          </a:p>
          <a:p>
            <a:pPr eaLnBrk="1" hangingPunct="1"/>
            <a:endParaRPr lang="en-US" altLang="en-US" dirty="0" smtClean="0"/>
          </a:p>
        </p:txBody>
      </p:sp>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pPr>
              <a:defRPr/>
            </a:pPr>
            <a:fld id="{5E528A4C-121C-4D59-B53C-87624A25A9DE}" type="slidenum">
              <a:rPr lang="en-US" altLang="en-US" smtClean="0"/>
              <a:pPr>
                <a:defRPr/>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Indexing – Exemption Deduction</a:t>
            </a:r>
            <a:endParaRPr lang="en-US" dirty="0"/>
          </a:p>
        </p:txBody>
      </p:sp>
      <p:sp>
        <p:nvSpPr>
          <p:cNvPr id="13316" name="Content Placeholder 2"/>
          <p:cNvSpPr>
            <a:spLocks noGrp="1"/>
          </p:cNvSpPr>
          <p:nvPr>
            <p:ph sz="quarter" idx="12"/>
          </p:nvPr>
        </p:nvSpPr>
        <p:spPr/>
        <p:txBody>
          <a:bodyPr/>
          <a:lstStyle/>
          <a:p>
            <a:pPr eaLnBrk="1" hangingPunct="1"/>
            <a:r>
              <a:rPr lang="en-US" altLang="en-US" dirty="0" smtClean="0"/>
              <a:t>Exemptions increase to $4,050</a:t>
            </a:r>
          </a:p>
          <a:p>
            <a:pPr eaLnBrk="1" hangingPunct="1"/>
            <a:r>
              <a:rPr lang="en-US" altLang="en-US" dirty="0" smtClean="0"/>
              <a:t>Subject to phase-out if </a:t>
            </a:r>
            <a:r>
              <a:rPr lang="en-US" altLang="en-US" dirty="0" err="1" smtClean="0"/>
              <a:t>AGI</a:t>
            </a:r>
            <a:r>
              <a:rPr lang="en-US" altLang="en-US" dirty="0" smtClean="0"/>
              <a:t> over</a:t>
            </a:r>
          </a:p>
          <a:p>
            <a:pPr lvl="1" eaLnBrk="1" hangingPunct="1"/>
            <a:r>
              <a:rPr lang="en-US" altLang="en-US" dirty="0" smtClean="0"/>
              <a:t>$259,400 Single </a:t>
            </a:r>
          </a:p>
          <a:p>
            <a:pPr lvl="1" eaLnBrk="1" hangingPunct="1"/>
            <a:r>
              <a:rPr lang="en-US" altLang="en-US" dirty="0" smtClean="0"/>
              <a:t>$311,300 </a:t>
            </a:r>
            <a:r>
              <a:rPr lang="en-US" altLang="en-US" dirty="0" err="1" smtClean="0"/>
              <a:t>MFJ</a:t>
            </a:r>
            <a:r>
              <a:rPr lang="en-US" altLang="en-US" dirty="0" smtClean="0"/>
              <a:t> or </a:t>
            </a:r>
            <a:r>
              <a:rPr lang="en-US" altLang="en-US" dirty="0" err="1" smtClean="0"/>
              <a:t>QW</a:t>
            </a:r>
            <a:endParaRPr lang="en-US" altLang="en-US" dirty="0" smtClean="0"/>
          </a:p>
          <a:p>
            <a:pPr lvl="1" eaLnBrk="1" hangingPunct="1"/>
            <a:r>
              <a:rPr lang="en-US" altLang="en-US" dirty="0" smtClean="0"/>
              <a:t>$155,650 MFS</a:t>
            </a:r>
          </a:p>
          <a:p>
            <a:pPr lvl="1" eaLnBrk="1" hangingPunct="1"/>
            <a:r>
              <a:rPr lang="en-US" altLang="en-US" dirty="0" smtClean="0"/>
              <a:t>$285,350 </a:t>
            </a:r>
            <a:r>
              <a:rPr lang="en-US" altLang="en-US" dirty="0" err="1" smtClean="0"/>
              <a:t>HH</a:t>
            </a:r>
            <a:endParaRPr lang="en-US" altLang="en-US" dirty="0" smtClean="0"/>
          </a:p>
          <a:p>
            <a:pPr eaLnBrk="1" hangingPunct="1"/>
            <a:endParaRPr lang="en-US" altLang="en-US" dirty="0" smtClean="0"/>
          </a:p>
          <a:p>
            <a:pPr eaLnBrk="1" hangingPunct="1"/>
            <a:endParaRPr lang="en-US" altLang="en-US" dirty="0" smtClean="0"/>
          </a:p>
        </p:txBody>
      </p:sp>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pPr>
              <a:defRPr/>
            </a:pPr>
            <a:fld id="{5E528A4C-121C-4D59-B53C-87624A25A9DE}" type="slidenum">
              <a:rPr lang="en-US" altLang="en-US" smtClean="0"/>
              <a:pPr>
                <a:defRPr/>
              </a:pPr>
              <a:t>15</a:t>
            </a:fld>
            <a:endParaRPr lang="en-US"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dirty="0" smtClean="0"/>
              <a:t>Indexing – Standard Mileage </a:t>
            </a:r>
          </a:p>
        </p:txBody>
      </p:sp>
      <p:sp>
        <p:nvSpPr>
          <p:cNvPr id="14340" name="Content Placeholder 2"/>
          <p:cNvSpPr>
            <a:spLocks noGrp="1"/>
          </p:cNvSpPr>
          <p:nvPr>
            <p:ph sz="quarter" idx="12"/>
          </p:nvPr>
        </p:nvSpPr>
        <p:spPr/>
        <p:txBody>
          <a:bodyPr/>
          <a:lstStyle/>
          <a:p>
            <a:pPr marL="0" indent="0" eaLnBrk="1" hangingPunct="1">
              <a:buFont typeface="Calibri" panose="020F0502020204030204" pitchFamily="34" charset="0"/>
              <a:buNone/>
            </a:pPr>
            <a:r>
              <a:rPr lang="en-US" altLang="en-US" dirty="0" smtClean="0"/>
              <a:t>2016 Rates:</a:t>
            </a:r>
          </a:p>
          <a:p>
            <a:pPr lvl="1" eaLnBrk="1" hangingPunct="1"/>
            <a:r>
              <a:rPr lang="en-US" altLang="en-US" dirty="0" smtClean="0"/>
              <a:t>54¢ per mile – business miles</a:t>
            </a:r>
          </a:p>
          <a:p>
            <a:pPr lvl="1" eaLnBrk="1" hangingPunct="1"/>
            <a:r>
              <a:rPr lang="en-US" altLang="en-US" dirty="0" smtClean="0"/>
              <a:t>19¢ per mile – medical miles</a:t>
            </a:r>
          </a:p>
          <a:p>
            <a:pPr lvl="1" eaLnBrk="1" hangingPunct="1"/>
            <a:r>
              <a:rPr lang="en-US" altLang="en-US" dirty="0" smtClean="0"/>
              <a:t>14¢ per mile – charitable miles</a:t>
            </a:r>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5E528A4C-121C-4D59-B53C-87624A25A9DE}" type="slidenum">
              <a:rPr lang="en-US" altLang="en-US" smtClean="0"/>
              <a:pPr>
                <a:defRPr/>
              </a:pPr>
              <a:t>16</a:t>
            </a:fld>
            <a:endParaRPr lang="en-US" alt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57213" y="114300"/>
            <a:ext cx="7886700" cy="1325563"/>
          </a:xfrm>
        </p:spPr>
        <p:txBody>
          <a:bodyPr/>
          <a:lstStyle/>
          <a:p>
            <a:pPr eaLnBrk="1" hangingPunct="1"/>
            <a:r>
              <a:rPr lang="en-US" altLang="en-US" sz="3200" dirty="0" smtClean="0"/>
              <a:t>Indexing – </a:t>
            </a:r>
            <a:br>
              <a:rPr lang="en-US" altLang="en-US" sz="3200" dirty="0" smtClean="0"/>
            </a:br>
            <a:r>
              <a:rPr lang="en-US" altLang="en-US" sz="3200" dirty="0" err="1" smtClean="0"/>
              <a:t>EIC</a:t>
            </a:r>
            <a:r>
              <a:rPr lang="en-US" altLang="en-US" sz="3200" dirty="0" smtClean="0"/>
              <a:t> Maximum Credits and Income</a:t>
            </a:r>
          </a:p>
        </p:txBody>
      </p:sp>
      <p:sp>
        <p:nvSpPr>
          <p:cNvPr id="3" name="Content Placeholder 2"/>
          <p:cNvSpPr>
            <a:spLocks noGrp="1"/>
          </p:cNvSpPr>
          <p:nvPr>
            <p:ph sz="quarter" idx="12"/>
          </p:nvPr>
        </p:nvSpPr>
        <p:spPr>
          <a:xfrm>
            <a:off x="1066800" y="1524000"/>
            <a:ext cx="7924800" cy="4784725"/>
          </a:xfrm>
        </p:spPr>
        <p:txBody>
          <a:bodyPr/>
          <a:lstStyle/>
          <a:p>
            <a:pPr eaLnBrk="1" hangingPunct="1">
              <a:lnSpc>
                <a:spcPct val="80000"/>
              </a:lnSpc>
              <a:tabLst>
                <a:tab pos="1433513" algn="dec"/>
              </a:tabLst>
            </a:pPr>
            <a:r>
              <a:rPr lang="en-US" altLang="en-US" sz="3000" dirty="0" smtClean="0"/>
              <a:t>	$6,269 – three or more qualifying children</a:t>
            </a:r>
          </a:p>
          <a:p>
            <a:pPr eaLnBrk="1" hangingPunct="1">
              <a:lnSpc>
                <a:spcPct val="80000"/>
              </a:lnSpc>
              <a:tabLst>
                <a:tab pos="1433513" algn="dec"/>
              </a:tabLst>
            </a:pPr>
            <a:r>
              <a:rPr lang="en-US" altLang="en-US" sz="3000" dirty="0" smtClean="0"/>
              <a:t>	$5,572 – two qualifying children</a:t>
            </a:r>
          </a:p>
          <a:p>
            <a:pPr eaLnBrk="1" hangingPunct="1">
              <a:lnSpc>
                <a:spcPct val="80000"/>
              </a:lnSpc>
              <a:tabLst>
                <a:tab pos="1433513" algn="dec"/>
              </a:tabLst>
            </a:pPr>
            <a:r>
              <a:rPr lang="en-US" altLang="en-US" sz="3000" dirty="0" smtClean="0"/>
              <a:t>	$3,373 – one qualifying child</a:t>
            </a:r>
          </a:p>
          <a:p>
            <a:pPr eaLnBrk="1" hangingPunct="1">
              <a:lnSpc>
                <a:spcPct val="80000"/>
              </a:lnSpc>
              <a:tabLst>
                <a:tab pos="1433513" algn="dec"/>
              </a:tabLst>
            </a:pPr>
            <a:r>
              <a:rPr lang="en-US" altLang="en-US" sz="3000" dirty="0" smtClean="0"/>
              <a:t>	$506 – no qualifying child</a:t>
            </a:r>
            <a:br>
              <a:rPr lang="en-US" altLang="en-US" sz="3000" dirty="0" smtClean="0"/>
            </a:br>
            <a:endParaRPr lang="en-US" altLang="en-US" sz="3000" dirty="0" smtClean="0"/>
          </a:p>
          <a:p>
            <a:pPr eaLnBrk="1" hangingPunct="1">
              <a:lnSpc>
                <a:spcPct val="80000"/>
              </a:lnSpc>
              <a:tabLst>
                <a:tab pos="1433513" algn="dec"/>
              </a:tabLst>
            </a:pPr>
            <a:r>
              <a:rPr lang="en-US" altLang="en-US" sz="3000" dirty="0" smtClean="0"/>
              <a:t>$47,955 ($53,505 </a:t>
            </a:r>
            <a:r>
              <a:rPr lang="en-US" altLang="en-US" sz="3000" dirty="0" err="1" smtClean="0"/>
              <a:t>MFJ</a:t>
            </a:r>
            <a:r>
              <a:rPr lang="en-US" altLang="en-US" sz="3000" dirty="0" smtClean="0"/>
              <a:t>) 3 qualifying children</a:t>
            </a:r>
          </a:p>
          <a:p>
            <a:pPr eaLnBrk="1" hangingPunct="1">
              <a:lnSpc>
                <a:spcPct val="80000"/>
              </a:lnSpc>
              <a:tabLst>
                <a:tab pos="1433513" algn="dec"/>
              </a:tabLst>
            </a:pPr>
            <a:r>
              <a:rPr lang="en-US" altLang="en-US" sz="3000" dirty="0" smtClean="0"/>
              <a:t>$44,648 ($50,198 </a:t>
            </a:r>
            <a:r>
              <a:rPr lang="en-US" altLang="en-US" sz="3000" dirty="0" err="1" smtClean="0"/>
              <a:t>MFJ</a:t>
            </a:r>
            <a:r>
              <a:rPr lang="en-US" altLang="en-US" sz="3000" dirty="0" smtClean="0"/>
              <a:t>) 2 qualifying children</a:t>
            </a:r>
          </a:p>
          <a:p>
            <a:pPr eaLnBrk="1" hangingPunct="1">
              <a:lnSpc>
                <a:spcPct val="80000"/>
              </a:lnSpc>
              <a:tabLst>
                <a:tab pos="1433513" algn="dec"/>
              </a:tabLst>
            </a:pPr>
            <a:r>
              <a:rPr lang="en-US" altLang="en-US" sz="3000" dirty="0" smtClean="0"/>
              <a:t>$39,296 ($44,846 </a:t>
            </a:r>
            <a:r>
              <a:rPr lang="en-US" altLang="en-US" sz="3000" dirty="0" err="1" smtClean="0"/>
              <a:t>MFJ</a:t>
            </a:r>
            <a:r>
              <a:rPr lang="en-US" altLang="en-US" sz="3000" dirty="0" smtClean="0"/>
              <a:t>) 1 qualifying child</a:t>
            </a:r>
          </a:p>
          <a:p>
            <a:pPr eaLnBrk="1" hangingPunct="1">
              <a:lnSpc>
                <a:spcPct val="80000"/>
              </a:lnSpc>
              <a:tabLst>
                <a:tab pos="1433513" algn="dec"/>
              </a:tabLst>
            </a:pPr>
            <a:r>
              <a:rPr lang="en-US" altLang="en-US" sz="3000" dirty="0" smtClean="0"/>
              <a:t>$14,880 ($20,430 </a:t>
            </a:r>
            <a:r>
              <a:rPr lang="en-US" altLang="en-US" sz="3000" dirty="0" err="1" smtClean="0"/>
              <a:t>MFJ</a:t>
            </a:r>
            <a:r>
              <a:rPr lang="en-US" altLang="en-US" sz="3000" dirty="0" smtClean="0"/>
              <a:t>) no qualifying child</a:t>
            </a:r>
          </a:p>
          <a:p>
            <a:pPr eaLnBrk="1" hangingPunct="1">
              <a:lnSpc>
                <a:spcPct val="80000"/>
              </a:lnSpc>
              <a:tabLst>
                <a:tab pos="1319213" algn="dec"/>
              </a:tabLst>
            </a:pPr>
            <a:endParaRPr lang="en-US" altLang="en-US" sz="3000" dirty="0" smtClean="0"/>
          </a:p>
        </p:txBody>
      </p:sp>
      <p:cxnSp>
        <p:nvCxnSpPr>
          <p:cNvPr id="5" name="Straight Connector 4"/>
          <p:cNvCxnSpPr/>
          <p:nvPr/>
        </p:nvCxnSpPr>
        <p:spPr>
          <a:xfrm>
            <a:off x="1001713" y="3657600"/>
            <a:ext cx="7620000" cy="0"/>
          </a:xfrm>
          <a:prstGeom prst="line">
            <a:avLst/>
          </a:prstGeom>
          <a:ln w="38100">
            <a:solidFill>
              <a:srgbClr val="0000FF"/>
            </a:solidFill>
          </a:ln>
        </p:spPr>
        <p:style>
          <a:lnRef idx="1">
            <a:schemeClr val="accent2"/>
          </a:lnRef>
          <a:fillRef idx="0">
            <a:schemeClr val="accent2"/>
          </a:fillRef>
          <a:effectRef idx="0">
            <a:schemeClr val="accent2"/>
          </a:effectRef>
          <a:fontRef idx="minor">
            <a:schemeClr val="tx1"/>
          </a:fontRef>
        </p:style>
      </p:cxnSp>
      <p:sp>
        <p:nvSpPr>
          <p:cNvPr id="13" name="Left Brace 12"/>
          <p:cNvSpPr/>
          <p:nvPr/>
        </p:nvSpPr>
        <p:spPr>
          <a:xfrm>
            <a:off x="750888" y="1592263"/>
            <a:ext cx="250825" cy="1808162"/>
          </a:xfrm>
          <a:prstGeom prst="leftBrace">
            <a:avLst>
              <a:gd name="adj1" fmla="val 44904"/>
              <a:gd name="adj2" fmla="val 49571"/>
            </a:avLst>
          </a:pr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dirty="0" smtClean="0">
              <a:solidFill>
                <a:srgbClr val="0000FF"/>
              </a:solidFill>
              <a:cs typeface="Calibri" panose="020F0502020204030204" pitchFamily="34" charset="0"/>
            </a:endParaRPr>
          </a:p>
        </p:txBody>
      </p:sp>
      <p:sp>
        <p:nvSpPr>
          <p:cNvPr id="14" name="Left Brace 13"/>
          <p:cNvSpPr/>
          <p:nvPr/>
        </p:nvSpPr>
        <p:spPr>
          <a:xfrm>
            <a:off x="719138" y="3953823"/>
            <a:ext cx="381000" cy="1761177"/>
          </a:xfrm>
          <a:prstGeom prst="leftBrace">
            <a:avLst>
              <a:gd name="adj1" fmla="val 40333"/>
              <a:gd name="adj2" fmla="val 50000"/>
            </a:avLst>
          </a:pr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dirty="0" smtClean="0">
              <a:solidFill>
                <a:srgbClr val="0000FF"/>
              </a:solidFill>
              <a:cs typeface="Calibri" panose="020F0502020204030204" pitchFamily="34" charset="0"/>
            </a:endParaRPr>
          </a:p>
        </p:txBody>
      </p:sp>
      <p:sp>
        <p:nvSpPr>
          <p:cNvPr id="11" name="TextBox 10"/>
          <p:cNvSpPr txBox="1"/>
          <p:nvPr/>
        </p:nvSpPr>
        <p:spPr>
          <a:xfrm>
            <a:off x="-419100" y="2286452"/>
            <a:ext cx="1600200" cy="461665"/>
          </a:xfrm>
          <a:prstGeom prst="rect">
            <a:avLst/>
          </a:prstGeom>
          <a:noFill/>
          <a:scene3d>
            <a:camera prst="orthographicFront">
              <a:rot lat="0" lon="0" rev="5400000"/>
            </a:camera>
            <a:lightRig rig="threePt" dir="t"/>
          </a:scene3d>
        </p:spPr>
        <p:txBody>
          <a:bodyPr>
            <a:spAutoFit/>
          </a:bodyPr>
          <a:lstStyle/>
          <a:p>
            <a:pPr algn="ctr" eaLnBrk="1" hangingPunct="1">
              <a:defRPr/>
            </a:pPr>
            <a:r>
              <a:rPr lang="en-US" sz="2400" b="1" dirty="0">
                <a:solidFill>
                  <a:srgbClr val="0000FF"/>
                </a:solidFill>
                <a:cs typeface="Calibri" panose="020F0502020204030204" pitchFamily="34" charset="0"/>
              </a:rPr>
              <a:t>Max Credit</a:t>
            </a:r>
          </a:p>
        </p:txBody>
      </p:sp>
      <p:sp>
        <p:nvSpPr>
          <p:cNvPr id="16" name="TextBox 15"/>
          <p:cNvSpPr txBox="1"/>
          <p:nvPr/>
        </p:nvSpPr>
        <p:spPr>
          <a:xfrm>
            <a:off x="-685800" y="4643735"/>
            <a:ext cx="2133600" cy="461665"/>
          </a:xfrm>
          <a:prstGeom prst="rect">
            <a:avLst/>
          </a:prstGeom>
          <a:noFill/>
          <a:scene3d>
            <a:camera prst="orthographicFront">
              <a:rot lat="0" lon="0" rev="5400000"/>
            </a:camera>
            <a:lightRig rig="threePt" dir="t"/>
          </a:scene3d>
        </p:spPr>
        <p:txBody>
          <a:bodyPr>
            <a:spAutoFit/>
          </a:bodyPr>
          <a:lstStyle/>
          <a:p>
            <a:pPr algn="ctr" eaLnBrk="1" hangingPunct="1">
              <a:defRPr/>
            </a:pPr>
            <a:r>
              <a:rPr lang="en-US" sz="2400" b="1" dirty="0">
                <a:solidFill>
                  <a:srgbClr val="0000FF"/>
                </a:solidFill>
                <a:cs typeface="Calibri" panose="020F0502020204030204" pitchFamily="34" charset="0"/>
              </a:rPr>
              <a:t>Max Income</a:t>
            </a:r>
          </a:p>
        </p:txBody>
      </p:sp>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6" name="Slide Number Placeholder 5"/>
          <p:cNvSpPr>
            <a:spLocks noGrp="1"/>
          </p:cNvSpPr>
          <p:nvPr>
            <p:ph type="sldNum" sz="quarter" idx="11"/>
          </p:nvPr>
        </p:nvSpPr>
        <p:spPr/>
        <p:txBody>
          <a:bodyPr/>
          <a:lstStyle/>
          <a:p>
            <a:pPr>
              <a:defRPr/>
            </a:pPr>
            <a:fld id="{5E528A4C-121C-4D59-B53C-87624A25A9DE}" type="slidenum">
              <a:rPr lang="en-US" altLang="en-US" smtClean="0"/>
              <a:pPr>
                <a:defRPr/>
              </a:pPr>
              <a:t>17</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Indexing – Deductible Long-Term Care Premium Limits</a:t>
            </a:r>
            <a:endParaRPr lang="en-US" dirty="0"/>
          </a:p>
        </p:txBody>
      </p:sp>
      <p:sp>
        <p:nvSpPr>
          <p:cNvPr id="26627" name="Content Placeholder 2"/>
          <p:cNvSpPr>
            <a:spLocks noGrp="1"/>
          </p:cNvSpPr>
          <p:nvPr>
            <p:ph sz="quarter" idx="12"/>
          </p:nvPr>
        </p:nvSpPr>
        <p:spPr/>
        <p:txBody>
          <a:bodyPr>
            <a:normAutofit fontScale="92500" lnSpcReduction="20000"/>
          </a:bodyPr>
          <a:lstStyle/>
          <a:p>
            <a:r>
              <a:rPr lang="en-US" altLang="en-US" dirty="0" smtClean="0"/>
              <a:t>Qualified long-term care premiums includible as medical expense on </a:t>
            </a:r>
            <a:r>
              <a:rPr lang="en-US" altLang="en-US" dirty="0" err="1" smtClean="0"/>
              <a:t>Sch</a:t>
            </a:r>
            <a:r>
              <a:rPr lang="en-US" altLang="en-US" dirty="0" smtClean="0"/>
              <a:t> A</a:t>
            </a:r>
          </a:p>
          <a:p>
            <a:pPr lvl="1"/>
            <a:r>
              <a:rPr lang="en-US" altLang="en-US" dirty="0" smtClean="0"/>
              <a:t>$390 – Age 40 or under</a:t>
            </a:r>
          </a:p>
          <a:p>
            <a:pPr lvl="1"/>
            <a:r>
              <a:rPr lang="en-US" altLang="en-US" dirty="0" smtClean="0"/>
              <a:t>$730 – Age 41 to 50</a:t>
            </a:r>
          </a:p>
          <a:p>
            <a:pPr lvl="1"/>
            <a:r>
              <a:rPr lang="en-US" altLang="en-US" dirty="0" smtClean="0"/>
              <a:t>$1,460 – Age 51 to 60</a:t>
            </a:r>
          </a:p>
          <a:p>
            <a:pPr lvl="1"/>
            <a:r>
              <a:rPr lang="en-US" altLang="en-US" dirty="0" smtClean="0"/>
              <a:t>$3,900 – Age 61 to 70</a:t>
            </a:r>
          </a:p>
          <a:p>
            <a:pPr lvl="1"/>
            <a:r>
              <a:rPr lang="en-US" altLang="en-US" dirty="0" smtClean="0"/>
              <a:t>$4,870 – Age 71 and over</a:t>
            </a:r>
          </a:p>
        </p:txBody>
      </p:sp>
      <p:sp>
        <p:nvSpPr>
          <p:cNvPr id="8" name="Footer Placeholder 7"/>
          <p:cNvSpPr>
            <a:spLocks noGrp="1"/>
          </p:cNvSpPr>
          <p:nvPr>
            <p:ph type="ftr" sz="quarter" idx="10"/>
          </p:nvPr>
        </p:nvSpPr>
        <p:spPr/>
        <p:txBody>
          <a:bodyPr/>
          <a:lstStyle/>
          <a:p>
            <a:pPr>
              <a:defRPr/>
            </a:pPr>
            <a:r>
              <a:rPr lang="en-US" dirty="0" smtClean="0"/>
              <a:t>NTTC Training – TY2016</a:t>
            </a:r>
            <a:endParaRPr lang="en-US" dirty="0"/>
          </a:p>
        </p:txBody>
      </p:sp>
      <p:sp>
        <p:nvSpPr>
          <p:cNvPr id="9" name="Slide Number Placeholder 8"/>
          <p:cNvSpPr>
            <a:spLocks noGrp="1"/>
          </p:cNvSpPr>
          <p:nvPr>
            <p:ph type="sldNum" sz="quarter" idx="11"/>
          </p:nvPr>
        </p:nvSpPr>
        <p:spPr/>
        <p:txBody>
          <a:bodyPr/>
          <a:lstStyle/>
          <a:p>
            <a:pPr>
              <a:defRPr/>
            </a:pPr>
            <a:fld id="{5E528A4C-121C-4D59-B53C-87624A25A9DE}" type="slidenum">
              <a:rPr lang="en-US" altLang="en-US" smtClean="0"/>
              <a:pPr>
                <a:defRPr/>
              </a:pPr>
              <a:t>18</a:t>
            </a:fld>
            <a:endParaRPr lang="en-US" alt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smtClean="0"/>
              <a:t>Other Indexing</a:t>
            </a:r>
          </a:p>
        </p:txBody>
      </p:sp>
      <p:sp>
        <p:nvSpPr>
          <p:cNvPr id="24579" name="Content Placeholder 2"/>
          <p:cNvSpPr>
            <a:spLocks noGrp="1"/>
          </p:cNvSpPr>
          <p:nvPr>
            <p:ph sz="quarter" idx="12"/>
          </p:nvPr>
        </p:nvSpPr>
        <p:spPr/>
        <p:txBody>
          <a:bodyPr rtlCol="0">
            <a:normAutofit fontScale="77500" lnSpcReduction="20000"/>
          </a:bodyPr>
          <a:lstStyle/>
          <a:p>
            <a:pPr eaLnBrk="1" fontAlgn="auto" hangingPunct="1">
              <a:lnSpc>
                <a:spcPct val="110000"/>
              </a:lnSpc>
              <a:spcAft>
                <a:spcPts val="0"/>
              </a:spcAft>
              <a:defRPr/>
            </a:pPr>
            <a:r>
              <a:rPr lang="en-US" altLang="en-US" dirty="0" smtClean="0"/>
              <a:t>HSA Limits</a:t>
            </a:r>
          </a:p>
          <a:p>
            <a:pPr lvl="1" eaLnBrk="1" fontAlgn="auto" hangingPunct="1">
              <a:lnSpc>
                <a:spcPct val="110000"/>
              </a:lnSpc>
              <a:spcAft>
                <a:spcPts val="0"/>
              </a:spcAft>
              <a:buClr>
                <a:schemeClr val="accent6">
                  <a:lumMod val="50000"/>
                </a:schemeClr>
              </a:buClr>
              <a:defRPr/>
            </a:pPr>
            <a:r>
              <a:rPr lang="en-US" altLang="en-US" dirty="0" smtClean="0"/>
              <a:t>$3,350 self-only coverage</a:t>
            </a:r>
          </a:p>
          <a:p>
            <a:pPr lvl="1" eaLnBrk="1" fontAlgn="auto" hangingPunct="1">
              <a:lnSpc>
                <a:spcPct val="110000"/>
              </a:lnSpc>
              <a:spcAft>
                <a:spcPts val="0"/>
              </a:spcAft>
              <a:buClr>
                <a:schemeClr val="accent6">
                  <a:lumMod val="50000"/>
                </a:schemeClr>
              </a:buClr>
              <a:defRPr/>
            </a:pPr>
            <a:r>
              <a:rPr lang="en-US" altLang="en-US" dirty="0" smtClean="0"/>
              <a:t>$6,750 family coverage</a:t>
            </a:r>
          </a:p>
          <a:p>
            <a:pPr lvl="1" eaLnBrk="1" fontAlgn="auto" hangingPunct="1">
              <a:lnSpc>
                <a:spcPct val="110000"/>
              </a:lnSpc>
              <a:spcAft>
                <a:spcPts val="0"/>
              </a:spcAft>
              <a:buClr>
                <a:schemeClr val="accent6">
                  <a:lumMod val="50000"/>
                </a:schemeClr>
              </a:buClr>
              <a:defRPr/>
            </a:pPr>
            <a:r>
              <a:rPr lang="en-US" altLang="en-US" dirty="0" smtClean="0"/>
              <a:t>Both + $1,000 if age 55 or older</a:t>
            </a:r>
          </a:p>
          <a:p>
            <a:pPr eaLnBrk="1" fontAlgn="auto" hangingPunct="1">
              <a:lnSpc>
                <a:spcPct val="110000"/>
              </a:lnSpc>
              <a:spcAft>
                <a:spcPts val="0"/>
              </a:spcAft>
              <a:defRPr/>
            </a:pPr>
            <a:r>
              <a:rPr lang="en-US" altLang="en-US" dirty="0" smtClean="0"/>
              <a:t>Retirement savings credit income limits </a:t>
            </a:r>
          </a:p>
          <a:p>
            <a:pPr lvl="1" eaLnBrk="1" fontAlgn="auto" hangingPunct="1">
              <a:lnSpc>
                <a:spcPct val="110000"/>
              </a:lnSpc>
              <a:spcAft>
                <a:spcPts val="0"/>
              </a:spcAft>
              <a:buClr>
                <a:schemeClr val="accent6">
                  <a:lumMod val="50000"/>
                </a:schemeClr>
              </a:buClr>
              <a:defRPr/>
            </a:pPr>
            <a:r>
              <a:rPr lang="en-US" altLang="en-US" dirty="0" smtClean="0"/>
              <a:t>Max $30,750 for S, MFS, </a:t>
            </a:r>
            <a:r>
              <a:rPr lang="en-US" altLang="en-US" dirty="0" err="1" smtClean="0"/>
              <a:t>QW</a:t>
            </a:r>
            <a:r>
              <a:rPr lang="en-US" altLang="en-US" dirty="0" smtClean="0"/>
              <a:t>; $61,500 for </a:t>
            </a:r>
            <a:r>
              <a:rPr lang="en-US" altLang="en-US" dirty="0" err="1" smtClean="0"/>
              <a:t>MFJ</a:t>
            </a:r>
            <a:r>
              <a:rPr lang="en-US" altLang="en-US" dirty="0" smtClean="0"/>
              <a:t>; $46,125 for </a:t>
            </a:r>
            <a:r>
              <a:rPr lang="en-US" altLang="en-US" dirty="0" err="1" smtClean="0"/>
              <a:t>HH</a:t>
            </a:r>
            <a:endParaRPr lang="en-US" altLang="en-US" dirty="0" smtClean="0"/>
          </a:p>
          <a:p>
            <a:pPr eaLnBrk="1" fontAlgn="auto" hangingPunct="1">
              <a:lnSpc>
                <a:spcPct val="110000"/>
              </a:lnSpc>
              <a:spcAft>
                <a:spcPts val="0"/>
              </a:spcAft>
              <a:defRPr/>
            </a:pPr>
            <a:r>
              <a:rPr lang="en-US" altLang="en-US" dirty="0" smtClean="0"/>
              <a:t>Max investment income for </a:t>
            </a:r>
            <a:r>
              <a:rPr lang="en-US" altLang="en-US" dirty="0" err="1" smtClean="0"/>
              <a:t>EIC</a:t>
            </a:r>
            <a:r>
              <a:rPr lang="en-US" altLang="en-US" dirty="0" smtClean="0"/>
              <a:t> $3,400</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5E528A4C-121C-4D59-B53C-87624A25A9DE}" type="slidenum">
              <a:rPr lang="en-US" altLang="en-US" smtClean="0"/>
              <a:pPr>
                <a:defRPr/>
              </a:pPr>
              <a:t>19</a:t>
            </a:fld>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dirty="0" smtClean="0"/>
              <a:t>Federal Tax Law Changes 2016</a:t>
            </a:r>
          </a:p>
        </p:txBody>
      </p:sp>
      <p:sp>
        <p:nvSpPr>
          <p:cNvPr id="6148" name="Content Placeholder 2"/>
          <p:cNvSpPr>
            <a:spLocks noGrp="1"/>
          </p:cNvSpPr>
          <p:nvPr>
            <p:ph sz="quarter" idx="12"/>
          </p:nvPr>
        </p:nvSpPr>
        <p:spPr/>
        <p:txBody>
          <a:bodyPr/>
          <a:lstStyle/>
          <a:p>
            <a:pPr eaLnBrk="1" hangingPunct="1"/>
            <a:r>
              <a:rPr lang="en-US" altLang="en-US" dirty="0" smtClean="0"/>
              <a:t>New provisions</a:t>
            </a:r>
          </a:p>
          <a:p>
            <a:pPr eaLnBrk="1" hangingPunct="1"/>
            <a:r>
              <a:rPr lang="en-US" altLang="en-US" dirty="0" smtClean="0"/>
              <a:t>Extended provisions</a:t>
            </a:r>
          </a:p>
          <a:p>
            <a:pPr eaLnBrk="1" hangingPunct="1"/>
            <a:r>
              <a:rPr lang="en-US" altLang="en-US" dirty="0" smtClean="0"/>
              <a:t>Indexing</a:t>
            </a:r>
          </a:p>
          <a:p>
            <a:pPr eaLnBrk="1" hangingPunct="1"/>
            <a:r>
              <a:rPr lang="en-US" altLang="en-US" dirty="0" smtClean="0"/>
              <a:t>Due Dates</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5E528A4C-121C-4D59-B53C-87624A25A9DE}" type="slidenum">
              <a:rPr lang="en-US" altLang="en-US" smtClean="0"/>
              <a:pPr>
                <a:defRPr/>
              </a:pPr>
              <a:t>2</a:t>
            </a:fld>
            <a:endParaRPr lang="en-US" alt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Other Indexing</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20</a:t>
            </a:fld>
            <a:endParaRPr lang="en-US" altLang="en-US"/>
          </a:p>
        </p:txBody>
      </p:sp>
      <p:sp>
        <p:nvSpPr>
          <p:cNvPr id="20483" name="Content Placeholder 2"/>
          <p:cNvSpPr>
            <a:spLocks noGrp="1"/>
          </p:cNvSpPr>
          <p:nvPr>
            <p:ph sz="quarter" idx="12"/>
          </p:nvPr>
        </p:nvSpPr>
        <p:spPr/>
        <p:txBody>
          <a:bodyPr>
            <a:normAutofit fontScale="77500" lnSpcReduction="20000"/>
          </a:bodyPr>
          <a:lstStyle/>
          <a:p>
            <a:r>
              <a:rPr lang="en-US" altLang="en-US" dirty="0" smtClean="0"/>
              <a:t>IRA contributions</a:t>
            </a:r>
          </a:p>
          <a:p>
            <a:pPr lvl="1"/>
            <a:r>
              <a:rPr lang="en-US" altLang="en-US" dirty="0" smtClean="0"/>
              <a:t>Max $5,500 ($6,500 if age 50 or older)</a:t>
            </a:r>
          </a:p>
          <a:p>
            <a:pPr lvl="1"/>
            <a:r>
              <a:rPr lang="en-US" altLang="en-US" dirty="0" smtClean="0"/>
              <a:t>Modified </a:t>
            </a:r>
            <a:r>
              <a:rPr lang="en-US" altLang="en-US" dirty="0" err="1" smtClean="0"/>
              <a:t>AGI</a:t>
            </a:r>
            <a:r>
              <a:rPr lang="en-US" altLang="en-US" dirty="0" smtClean="0"/>
              <a:t> limits when covered by employer plan</a:t>
            </a:r>
          </a:p>
          <a:p>
            <a:r>
              <a:rPr lang="en-US" altLang="en-US" dirty="0" smtClean="0"/>
              <a:t>Lifetime learning credit income limits</a:t>
            </a:r>
          </a:p>
          <a:p>
            <a:r>
              <a:rPr lang="en-US" altLang="en-US" dirty="0" smtClean="0"/>
              <a:t>Excludible savings bond interest – </a:t>
            </a:r>
            <a:r>
              <a:rPr lang="en-US" altLang="en-US" dirty="0" smtClean="0">
                <a:solidFill>
                  <a:srgbClr val="0000FF"/>
                </a:solidFill>
              </a:rPr>
              <a:t>out of scope</a:t>
            </a:r>
          </a:p>
          <a:p>
            <a:r>
              <a:rPr lang="en-US" altLang="en-US" dirty="0" smtClean="0"/>
              <a:t>Foreign earned income/housing exclusion</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Other Indexing or Changes</a:t>
            </a:r>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21</a:t>
            </a:fld>
            <a:endParaRPr lang="en-US" altLang="en-US"/>
          </a:p>
        </p:txBody>
      </p:sp>
      <p:sp>
        <p:nvSpPr>
          <p:cNvPr id="29699" name="Content Placeholder 2"/>
          <p:cNvSpPr>
            <a:spLocks noGrp="1"/>
          </p:cNvSpPr>
          <p:nvPr>
            <p:ph sz="quarter" idx="12"/>
          </p:nvPr>
        </p:nvSpPr>
        <p:spPr/>
        <p:txBody>
          <a:bodyPr>
            <a:normAutofit lnSpcReduction="10000"/>
          </a:bodyPr>
          <a:lstStyle/>
          <a:p>
            <a:pPr>
              <a:lnSpc>
                <a:spcPct val="110000"/>
              </a:lnSpc>
            </a:pPr>
            <a:r>
              <a:rPr lang="en-US" altLang="en-US" dirty="0" smtClean="0"/>
              <a:t>ACA</a:t>
            </a:r>
          </a:p>
          <a:p>
            <a:pPr lvl="1">
              <a:lnSpc>
                <a:spcPct val="110000"/>
              </a:lnSpc>
            </a:pPr>
            <a:r>
              <a:rPr lang="en-US" altLang="en-US" dirty="0" smtClean="0"/>
              <a:t>Federal poverty lines</a:t>
            </a:r>
          </a:p>
          <a:p>
            <a:pPr lvl="1">
              <a:lnSpc>
                <a:spcPct val="110000"/>
              </a:lnSpc>
            </a:pPr>
            <a:r>
              <a:rPr lang="en-US" altLang="en-US" dirty="0" smtClean="0"/>
              <a:t>Shared responsibility payment amounts</a:t>
            </a:r>
          </a:p>
          <a:p>
            <a:pPr lvl="1">
              <a:lnSpc>
                <a:spcPct val="110000"/>
              </a:lnSpc>
            </a:pPr>
            <a:r>
              <a:rPr lang="en-US" altLang="en-US" dirty="0" smtClean="0"/>
              <a:t>Applicable percentages (taxpayer contribution, affordability)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smtClean="0"/>
              <a:t>Due Dates</a:t>
            </a:r>
          </a:p>
        </p:txBody>
      </p:sp>
      <p:sp>
        <p:nvSpPr>
          <p:cNvPr id="27651" name="Content Placeholder 2"/>
          <p:cNvSpPr>
            <a:spLocks noGrp="1"/>
          </p:cNvSpPr>
          <p:nvPr>
            <p:ph sz="quarter" idx="12"/>
          </p:nvPr>
        </p:nvSpPr>
        <p:spPr/>
        <p:txBody>
          <a:bodyPr rtlCol="0">
            <a:normAutofit fontScale="92500" lnSpcReduction="10000"/>
          </a:bodyPr>
          <a:lstStyle/>
          <a:p>
            <a:pPr eaLnBrk="1" fontAlgn="auto" hangingPunct="1">
              <a:spcAft>
                <a:spcPts val="0"/>
              </a:spcAft>
              <a:defRPr/>
            </a:pPr>
            <a:r>
              <a:rPr lang="en-US" altLang="en-US" dirty="0" smtClean="0"/>
              <a:t>2016 federal tax returns are due Tuesday, April 18, 2017</a:t>
            </a:r>
          </a:p>
          <a:p>
            <a:pPr eaLnBrk="1" fontAlgn="auto" hangingPunct="1">
              <a:spcAft>
                <a:spcPts val="0"/>
              </a:spcAft>
              <a:defRPr/>
            </a:pPr>
            <a:r>
              <a:rPr lang="en-US" altLang="en-US" dirty="0" smtClean="0"/>
              <a:t>2017 estimated payments are due</a:t>
            </a:r>
          </a:p>
          <a:p>
            <a:pPr lvl="1" eaLnBrk="1" fontAlgn="auto" hangingPunct="1">
              <a:spcAft>
                <a:spcPts val="0"/>
              </a:spcAft>
              <a:buClr>
                <a:schemeClr val="accent6">
                  <a:lumMod val="50000"/>
                </a:schemeClr>
              </a:buClr>
              <a:defRPr/>
            </a:pPr>
            <a:r>
              <a:rPr lang="en-US" altLang="en-US" dirty="0" smtClean="0"/>
              <a:t>April 18, 2017</a:t>
            </a:r>
          </a:p>
          <a:p>
            <a:pPr lvl="1" eaLnBrk="1" fontAlgn="auto" hangingPunct="1">
              <a:spcAft>
                <a:spcPts val="0"/>
              </a:spcAft>
              <a:buClr>
                <a:schemeClr val="accent6">
                  <a:lumMod val="50000"/>
                </a:schemeClr>
              </a:buClr>
              <a:defRPr/>
            </a:pPr>
            <a:r>
              <a:rPr lang="en-US" altLang="en-US" dirty="0" smtClean="0"/>
              <a:t>June 15, 2017</a:t>
            </a:r>
          </a:p>
          <a:p>
            <a:pPr lvl="1" eaLnBrk="1" fontAlgn="auto" hangingPunct="1">
              <a:spcAft>
                <a:spcPts val="0"/>
              </a:spcAft>
              <a:buClr>
                <a:schemeClr val="accent6">
                  <a:lumMod val="50000"/>
                </a:schemeClr>
              </a:buClr>
              <a:defRPr/>
            </a:pPr>
            <a:r>
              <a:rPr lang="en-US" altLang="en-US" dirty="0" smtClean="0"/>
              <a:t>September 15, 2017</a:t>
            </a:r>
          </a:p>
          <a:p>
            <a:pPr lvl="1" eaLnBrk="1" fontAlgn="auto" hangingPunct="1">
              <a:spcAft>
                <a:spcPts val="0"/>
              </a:spcAft>
              <a:buClr>
                <a:schemeClr val="accent6">
                  <a:lumMod val="50000"/>
                </a:schemeClr>
              </a:buClr>
              <a:defRPr/>
            </a:pPr>
            <a:r>
              <a:rPr lang="en-US" altLang="en-US" dirty="0" smtClean="0"/>
              <a:t>January 15, 2018</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5E528A4C-121C-4D59-B53C-87624A25A9DE}" type="slidenum">
              <a:rPr lang="en-US" altLang="en-US" smtClean="0"/>
              <a:pPr>
                <a:defRPr/>
              </a:pPr>
              <a:t>22</a:t>
            </a:fld>
            <a:endParaRPr lang="en-US" alt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smtClean="0"/>
              <a:t>Tax Law Changes 2016</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5E528A4C-121C-4D59-B53C-87624A25A9DE}" type="slidenum">
              <a:rPr lang="en-US" altLang="en-US" smtClean="0"/>
              <a:pPr>
                <a:defRPr/>
              </a:pPr>
              <a:t>23</a:t>
            </a:fld>
            <a:endParaRPr lang="en-US" altLang="en-US"/>
          </a:p>
        </p:txBody>
      </p:sp>
      <p:pic>
        <p:nvPicPr>
          <p:cNvPr id="6" name="Picture 5" descr="Questions-to Ask Yoursel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0" y="1915928"/>
            <a:ext cx="4663220" cy="3037072"/>
          </a:xfrm>
          <a:prstGeom prst="rect">
            <a:avLst/>
          </a:prstGeom>
        </p:spPr>
      </p:pic>
      <p:sp>
        <p:nvSpPr>
          <p:cNvPr id="25604" name="Content Placeholder 2"/>
          <p:cNvSpPr>
            <a:spLocks noGrp="1"/>
          </p:cNvSpPr>
          <p:nvPr>
            <p:ph sz="quarter" idx="12"/>
          </p:nvPr>
        </p:nvSpPr>
        <p:spPr>
          <a:xfrm>
            <a:off x="1143000" y="1915928"/>
            <a:ext cx="3581400" cy="3352800"/>
          </a:xfrm>
        </p:spPr>
        <p:txBody>
          <a:bodyPr>
            <a:noAutofit/>
          </a:bodyPr>
          <a:lstStyle/>
          <a:p>
            <a:pPr marL="53975" indent="0" eaLnBrk="1" hangingPunct="1">
              <a:buFont typeface="Calibri" panose="020F0502020204030204" pitchFamily="34" charset="0"/>
              <a:buNone/>
            </a:pPr>
            <a:endParaRPr lang="en-US" altLang="en-US" dirty="0" smtClean="0"/>
          </a:p>
          <a:p>
            <a:pPr marL="53975" indent="0" eaLnBrk="1" hangingPunct="1">
              <a:buFont typeface="Calibri" panose="020F0502020204030204" pitchFamily="34" charset="0"/>
              <a:buNone/>
            </a:pPr>
            <a:r>
              <a:rPr lang="en-US" altLang="en-US" dirty="0" smtClean="0"/>
              <a:t>Comments…</a:t>
            </a:r>
          </a:p>
          <a:p>
            <a:pPr marL="53975" indent="0" eaLnBrk="1" hangingPunct="1">
              <a:buFont typeface="Calibri" panose="020F0502020204030204" pitchFamily="34" charset="0"/>
              <a:buNone/>
            </a:pPr>
            <a:endParaRPr lang="en-US" altLang="en-US" dirty="0" smtClean="0"/>
          </a:p>
          <a:p>
            <a:pPr marL="53975" indent="0" eaLnBrk="1" hangingPunct="1">
              <a:buFont typeface="Calibri" panose="020F0502020204030204" pitchFamily="34" charset="0"/>
              <a:buNone/>
            </a:pPr>
            <a:r>
              <a:rPr lang="en-US" altLang="en-US" dirty="0" smtClean="0"/>
              <a:t>			Questions?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New Provisions – Scope	</a:t>
            </a:r>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3</a:t>
            </a:fld>
            <a:endParaRPr lang="en-US" altLang="en-US"/>
          </a:p>
        </p:txBody>
      </p:sp>
      <p:sp>
        <p:nvSpPr>
          <p:cNvPr id="8" name="Content Placeholder 4"/>
          <p:cNvSpPr>
            <a:spLocks noGrp="1"/>
          </p:cNvSpPr>
          <p:nvPr>
            <p:ph sz="quarter" idx="12"/>
          </p:nvPr>
        </p:nvSpPr>
        <p:spPr/>
        <p:txBody>
          <a:bodyPr>
            <a:normAutofit fontScale="92500"/>
          </a:bodyPr>
          <a:lstStyle/>
          <a:p>
            <a:r>
              <a:rPr lang="en-US" dirty="0" smtClean="0"/>
              <a:t>Interest included in debt discharged on Non-business Credit Card Debt</a:t>
            </a:r>
          </a:p>
          <a:p>
            <a:pPr lvl="1"/>
            <a:r>
              <a:rPr lang="en-US" dirty="0" smtClean="0"/>
              <a:t>Because only non-business credit card debt forgiveness is in scope, any interest (box 3) would also be non-business therefore 100% of debt forgiven is taxable</a:t>
            </a:r>
          </a:p>
          <a:p>
            <a:pPr lvl="1"/>
            <a:endParaRPr lang="en-US" dirty="0"/>
          </a:p>
        </p:txBody>
      </p:sp>
      <p:pic>
        <p:nvPicPr>
          <p:cNvPr id="7172"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456406"/>
            <a:ext cx="1381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New Provisions – Scope</a:t>
            </a:r>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4</a:t>
            </a:fld>
            <a:endParaRPr lang="en-US" altLang="en-US"/>
          </a:p>
        </p:txBody>
      </p:sp>
      <p:sp>
        <p:nvSpPr>
          <p:cNvPr id="7" name="Content Placeholder 4"/>
          <p:cNvSpPr>
            <a:spLocks noGrp="1"/>
          </p:cNvSpPr>
          <p:nvPr>
            <p:ph sz="quarter" idx="12"/>
          </p:nvPr>
        </p:nvSpPr>
        <p:spPr/>
        <p:txBody>
          <a:bodyPr>
            <a:normAutofit fontScale="92500" lnSpcReduction="20000"/>
          </a:bodyPr>
          <a:lstStyle/>
          <a:p>
            <a:r>
              <a:rPr lang="en-US" dirty="0" smtClean="0"/>
              <a:t>1099-R with Box 7, Code U</a:t>
            </a:r>
          </a:p>
          <a:p>
            <a:pPr lvl="1"/>
            <a:r>
              <a:rPr lang="en-US" dirty="0" smtClean="0"/>
              <a:t>ESOP dividend distribution</a:t>
            </a:r>
          </a:p>
          <a:p>
            <a:pPr lvl="1"/>
            <a:r>
              <a:rPr lang="en-US" dirty="0" smtClean="0"/>
              <a:t>Handled exactly like a 1099-R Box 7, Code 7</a:t>
            </a:r>
          </a:p>
          <a:p>
            <a:pPr lvl="1"/>
            <a:r>
              <a:rPr lang="en-US" dirty="0" smtClean="0"/>
              <a:t>No additional training required at federal level</a:t>
            </a:r>
          </a:p>
          <a:p>
            <a:pPr lvl="1"/>
            <a:r>
              <a:rPr lang="en-US" dirty="0" smtClean="0"/>
              <a:t>TBD: Will TaxSlayer handle properly at State level?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Provisions – IRA</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5</a:t>
            </a:fld>
            <a:endParaRPr lang="en-US" altLang="en-US"/>
          </a:p>
        </p:txBody>
      </p:sp>
      <p:sp>
        <p:nvSpPr>
          <p:cNvPr id="5" name="Content Placeholder 4"/>
          <p:cNvSpPr>
            <a:spLocks noGrp="1"/>
          </p:cNvSpPr>
          <p:nvPr>
            <p:ph sz="quarter" idx="12"/>
          </p:nvPr>
        </p:nvSpPr>
        <p:spPr/>
        <p:txBody>
          <a:bodyPr>
            <a:normAutofit/>
          </a:bodyPr>
          <a:lstStyle/>
          <a:p>
            <a:r>
              <a:rPr lang="en-US" dirty="0" smtClean="0"/>
              <a:t>Additional waiver reasons if recipient of retirement plan distribution inadvertently misses 60-day time limit for rolling distribution into another retirement plan or IRA</a:t>
            </a:r>
            <a:endParaRPr lang="en-US" dirty="0"/>
          </a:p>
        </p:txBody>
      </p:sp>
    </p:spTree>
    <p:extLst>
      <p:ext uri="{BB962C8B-B14F-4D97-AF65-F5344CB8AC3E}">
        <p14:creationId xmlns:p14="http://schemas.microsoft.com/office/powerpoint/2010/main" val="1464932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Provisions – </a:t>
            </a:r>
            <a:r>
              <a:rPr lang="en-US" dirty="0" err="1" smtClean="0"/>
              <a:t>EIC</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6</a:t>
            </a:fld>
            <a:endParaRPr lang="en-US" altLang="en-US"/>
          </a:p>
        </p:txBody>
      </p:sp>
      <p:sp>
        <p:nvSpPr>
          <p:cNvPr id="5" name="Content Placeholder 4"/>
          <p:cNvSpPr>
            <a:spLocks noGrp="1"/>
          </p:cNvSpPr>
          <p:nvPr>
            <p:ph sz="quarter" idx="12"/>
          </p:nvPr>
        </p:nvSpPr>
        <p:spPr/>
        <p:txBody>
          <a:bodyPr>
            <a:normAutofit fontScale="92500" lnSpcReduction="10000"/>
          </a:bodyPr>
          <a:lstStyle/>
          <a:p>
            <a:r>
              <a:rPr lang="en-US" dirty="0" smtClean="0"/>
              <a:t>Taxpayers must have valid SSN by due date of return (including extension) to claim </a:t>
            </a:r>
            <a:r>
              <a:rPr lang="en-US" dirty="0" err="1" smtClean="0"/>
              <a:t>EIC</a:t>
            </a:r>
            <a:endParaRPr lang="en-US" dirty="0" smtClean="0"/>
          </a:p>
          <a:p>
            <a:r>
              <a:rPr lang="en-US" dirty="0" smtClean="0"/>
              <a:t>Taxpayers can’t file amended returns to claim credit for a year that taxpayer didn’t originally have a valid social security number</a:t>
            </a:r>
            <a:endParaRPr lang="en-US" dirty="0"/>
          </a:p>
        </p:txBody>
      </p:sp>
    </p:spTree>
    <p:extLst>
      <p:ext uri="{BB962C8B-B14F-4D97-AF65-F5344CB8AC3E}">
        <p14:creationId xmlns:p14="http://schemas.microsoft.com/office/powerpoint/2010/main" val="4111654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Provisions – </a:t>
            </a:r>
            <a:r>
              <a:rPr lang="en-US" dirty="0"/>
              <a:t>American Opportunity Credit</a:t>
            </a:r>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7</a:t>
            </a:fld>
            <a:endParaRPr lang="en-US" altLang="en-US"/>
          </a:p>
        </p:txBody>
      </p:sp>
      <p:sp>
        <p:nvSpPr>
          <p:cNvPr id="5" name="Content Placeholder 4"/>
          <p:cNvSpPr>
            <a:spLocks noGrp="1"/>
          </p:cNvSpPr>
          <p:nvPr>
            <p:ph sz="quarter" idx="12"/>
          </p:nvPr>
        </p:nvSpPr>
        <p:spPr/>
        <p:txBody>
          <a:bodyPr>
            <a:normAutofit fontScale="77500" lnSpcReduction="20000"/>
          </a:bodyPr>
          <a:lstStyle/>
          <a:p>
            <a:pPr>
              <a:lnSpc>
                <a:spcPct val="110000"/>
              </a:lnSpc>
            </a:pPr>
            <a:r>
              <a:rPr lang="en-US" dirty="0"/>
              <a:t>Taxpayers must have valid SSN </a:t>
            </a:r>
            <a:r>
              <a:rPr lang="en-US" dirty="0" smtClean="0"/>
              <a:t>or ITIN and student must have valid SSN, ITIN or </a:t>
            </a:r>
            <a:r>
              <a:rPr lang="en-US" dirty="0" err="1" smtClean="0"/>
              <a:t>ATIN</a:t>
            </a:r>
            <a:r>
              <a:rPr lang="en-US" dirty="0" smtClean="0"/>
              <a:t> by </a:t>
            </a:r>
            <a:r>
              <a:rPr lang="en-US" dirty="0"/>
              <a:t>due date of return (including extension) to claim </a:t>
            </a:r>
            <a:r>
              <a:rPr lang="en-US" dirty="0" smtClean="0"/>
              <a:t>American Opportunity Credit</a:t>
            </a:r>
            <a:endParaRPr lang="en-US" dirty="0"/>
          </a:p>
          <a:p>
            <a:pPr>
              <a:lnSpc>
                <a:spcPct val="110000"/>
              </a:lnSpc>
            </a:pPr>
            <a:r>
              <a:rPr lang="en-US" dirty="0" smtClean="0"/>
              <a:t>Taxpayers </a:t>
            </a:r>
            <a:r>
              <a:rPr lang="en-US" dirty="0"/>
              <a:t>can’t make retroactive claims for the credit for a period that the taxpayer and student didn’t have a required identification </a:t>
            </a:r>
            <a:r>
              <a:rPr lang="en-US" dirty="0" smtClean="0"/>
              <a:t>number</a:t>
            </a:r>
            <a:endParaRPr lang="en-US" b="0" dirty="0"/>
          </a:p>
        </p:txBody>
      </p:sp>
    </p:spTree>
    <p:extLst>
      <p:ext uri="{BB962C8B-B14F-4D97-AF65-F5344CB8AC3E}">
        <p14:creationId xmlns:p14="http://schemas.microsoft.com/office/powerpoint/2010/main" val="415100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Provisions – Child Tax Credit</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8</a:t>
            </a:fld>
            <a:endParaRPr lang="en-US" altLang="en-US"/>
          </a:p>
        </p:txBody>
      </p:sp>
      <p:sp>
        <p:nvSpPr>
          <p:cNvPr id="5" name="Content Placeholder 4"/>
          <p:cNvSpPr>
            <a:spLocks noGrp="1"/>
          </p:cNvSpPr>
          <p:nvPr>
            <p:ph sz="quarter" idx="12"/>
          </p:nvPr>
        </p:nvSpPr>
        <p:spPr/>
        <p:txBody>
          <a:bodyPr>
            <a:normAutofit fontScale="77500" lnSpcReduction="20000"/>
          </a:bodyPr>
          <a:lstStyle/>
          <a:p>
            <a:pPr>
              <a:lnSpc>
                <a:spcPct val="110000"/>
              </a:lnSpc>
            </a:pPr>
            <a:r>
              <a:rPr lang="en-US" dirty="0"/>
              <a:t>Taxpayers must have valid SSN </a:t>
            </a:r>
            <a:r>
              <a:rPr lang="en-US" dirty="0" smtClean="0"/>
              <a:t>or ITIN and child must have valid SSN, ITIN or </a:t>
            </a:r>
            <a:r>
              <a:rPr lang="en-US" dirty="0" err="1" smtClean="0"/>
              <a:t>ATIN</a:t>
            </a:r>
            <a:r>
              <a:rPr lang="en-US" dirty="0" smtClean="0"/>
              <a:t> by </a:t>
            </a:r>
            <a:r>
              <a:rPr lang="en-US" dirty="0"/>
              <a:t>due date of return (including extension) to claim Child Tax Credit</a:t>
            </a:r>
          </a:p>
          <a:p>
            <a:pPr>
              <a:lnSpc>
                <a:spcPct val="110000"/>
              </a:lnSpc>
            </a:pPr>
            <a:r>
              <a:rPr lang="en-US" dirty="0" smtClean="0"/>
              <a:t>Taxpayers </a:t>
            </a:r>
            <a:r>
              <a:rPr lang="en-US" dirty="0"/>
              <a:t>can’t make retroactive claims for the credit for a period that the taxpayer and student didn’t have a required identification </a:t>
            </a:r>
            <a:r>
              <a:rPr lang="en-US" dirty="0" smtClean="0"/>
              <a:t>number</a:t>
            </a:r>
            <a:endParaRPr lang="en-US" b="0" dirty="0"/>
          </a:p>
        </p:txBody>
      </p:sp>
    </p:spTree>
    <p:extLst>
      <p:ext uri="{BB962C8B-B14F-4D97-AF65-F5344CB8AC3E}">
        <p14:creationId xmlns:p14="http://schemas.microsoft.com/office/powerpoint/2010/main" val="356137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Provisions – Other</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5E528A4C-121C-4D59-B53C-87624A25A9DE}" type="slidenum">
              <a:rPr lang="en-US" altLang="en-US" smtClean="0"/>
              <a:pPr/>
              <a:t>9</a:t>
            </a:fld>
            <a:endParaRPr lang="en-US" altLang="en-US"/>
          </a:p>
        </p:txBody>
      </p:sp>
      <p:sp>
        <p:nvSpPr>
          <p:cNvPr id="5" name="Content Placeholder 4"/>
          <p:cNvSpPr>
            <a:spLocks noGrp="1"/>
          </p:cNvSpPr>
          <p:nvPr>
            <p:ph sz="quarter" idx="12"/>
          </p:nvPr>
        </p:nvSpPr>
        <p:spPr/>
        <p:txBody>
          <a:bodyPr>
            <a:normAutofit fontScale="62500" lnSpcReduction="20000"/>
          </a:bodyPr>
          <a:lstStyle/>
          <a:p>
            <a:pPr>
              <a:lnSpc>
                <a:spcPct val="110000"/>
              </a:lnSpc>
            </a:pPr>
            <a:r>
              <a:rPr lang="en-US" dirty="0" smtClean="0"/>
              <a:t>American opportunity tax credit made permanent, replacing the Hope credit</a:t>
            </a:r>
          </a:p>
          <a:p>
            <a:pPr>
              <a:lnSpc>
                <a:spcPct val="110000"/>
              </a:lnSpc>
            </a:pPr>
            <a:r>
              <a:rPr lang="en-US" dirty="0" smtClean="0"/>
              <a:t>Reduced earned income threshold for additional child tax credit made permanent at $3,000</a:t>
            </a:r>
          </a:p>
          <a:p>
            <a:pPr>
              <a:lnSpc>
                <a:spcPct val="110000"/>
              </a:lnSpc>
            </a:pPr>
            <a:r>
              <a:rPr lang="en-US" dirty="0" smtClean="0"/>
              <a:t>Earned income tax credit made permanent for three or more qualifying children</a:t>
            </a:r>
          </a:p>
          <a:p>
            <a:pPr>
              <a:lnSpc>
                <a:spcPct val="110000"/>
              </a:lnSpc>
            </a:pPr>
            <a:r>
              <a:rPr lang="en-US" dirty="0" smtClean="0"/>
              <a:t>Refundable Credits Refund date – refund on hold until February 15 if taxpayer claimed </a:t>
            </a:r>
            <a:r>
              <a:rPr lang="en-US" dirty="0" err="1" smtClean="0"/>
              <a:t>EITC</a:t>
            </a:r>
            <a:r>
              <a:rPr lang="en-US" dirty="0" smtClean="0"/>
              <a:t> or additional child tax credit (</a:t>
            </a:r>
            <a:r>
              <a:rPr lang="en-US" dirty="0" err="1" smtClean="0"/>
              <a:t>ACTC</a:t>
            </a:r>
            <a:r>
              <a:rPr lang="en-US" dirty="0" smtClean="0"/>
              <a:t>)</a:t>
            </a:r>
            <a:endParaRPr lang="en-US" dirty="0"/>
          </a:p>
        </p:txBody>
      </p:sp>
    </p:spTree>
    <p:extLst>
      <p:ext uri="{BB962C8B-B14F-4D97-AF65-F5344CB8AC3E}">
        <p14:creationId xmlns:p14="http://schemas.microsoft.com/office/powerpoint/2010/main" val="706835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Template</Template>
  <TotalTime>0</TotalTime>
  <Words>1127</Words>
  <Application>Microsoft Office PowerPoint</Application>
  <PresentationFormat>On-screen Show (4:3)</PresentationFormat>
  <Paragraphs>200</Paragraphs>
  <Slides>23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Verdana</vt:lpstr>
      <vt:lpstr>NTTC</vt:lpstr>
      <vt:lpstr>Federal Tax Law Changes – Tax Year 2016</vt:lpstr>
      <vt:lpstr>Federal Tax Law Changes 2016</vt:lpstr>
      <vt:lpstr>New Provisions – Scope </vt:lpstr>
      <vt:lpstr>New Provisions – Scope</vt:lpstr>
      <vt:lpstr>New Provisions – IRA</vt:lpstr>
      <vt:lpstr>New Provisions – EIC</vt:lpstr>
      <vt:lpstr>New Provisions – American Opportunity Credit</vt:lpstr>
      <vt:lpstr>New Provisions – Child Tax Credit</vt:lpstr>
      <vt:lpstr>New Provisions – Other</vt:lpstr>
      <vt:lpstr>New Provisions – Other</vt:lpstr>
      <vt:lpstr>Extended Provisions – Permanently Extended</vt:lpstr>
      <vt:lpstr>Extended Provisions – Extended through 2016</vt:lpstr>
      <vt:lpstr>Indexing – Standard Deduction</vt:lpstr>
      <vt:lpstr>Indexing – Itemized Deductions</vt:lpstr>
      <vt:lpstr>Indexing – Exemption Deduction</vt:lpstr>
      <vt:lpstr>Indexing – Standard Mileage </vt:lpstr>
      <vt:lpstr>Indexing –  EIC Maximum Credits and Income</vt:lpstr>
      <vt:lpstr>Indexing – Deductible Long-Term Care Premium Limits</vt:lpstr>
      <vt:lpstr>Other Indexing</vt:lpstr>
      <vt:lpstr>Other Indexing</vt:lpstr>
      <vt:lpstr>Other Indexing or Changes</vt:lpstr>
      <vt:lpstr>Due Dates</vt:lpstr>
      <vt:lpstr>Tax Law Changes 2016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2013-10-31T01:03:13Z</dcterms:created>
  <dcterms:modified xsi:type="dcterms:W3CDTF">2016-12-20T02:27:06Z</dcterms:modified>
</cp:coreProperties>
</file>